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26"/>
  </p:notesMasterIdLst>
  <p:sldIdLst>
    <p:sldId id="315" r:id="rId3"/>
    <p:sldId id="1092" r:id="rId4"/>
    <p:sldId id="718" r:id="rId5"/>
    <p:sldId id="1091" r:id="rId6"/>
    <p:sldId id="974" r:id="rId7"/>
    <p:sldId id="975" r:id="rId8"/>
    <p:sldId id="976" r:id="rId9"/>
    <p:sldId id="977" r:id="rId10"/>
    <p:sldId id="978" r:id="rId11"/>
    <p:sldId id="979" r:id="rId12"/>
    <p:sldId id="980" r:id="rId13"/>
    <p:sldId id="981" r:id="rId14"/>
    <p:sldId id="982" r:id="rId15"/>
    <p:sldId id="983" r:id="rId16"/>
    <p:sldId id="984" r:id="rId17"/>
    <p:sldId id="985" r:id="rId18"/>
    <p:sldId id="986" r:id="rId19"/>
    <p:sldId id="987" r:id="rId20"/>
    <p:sldId id="988" r:id="rId21"/>
    <p:sldId id="989" r:id="rId22"/>
    <p:sldId id="990" r:id="rId23"/>
    <p:sldId id="991" r:id="rId24"/>
    <p:sldId id="992" r:id="rId25"/>
    <p:sldId id="993" r:id="rId27"/>
    <p:sldId id="994" r:id="rId28"/>
    <p:sldId id="995" r:id="rId29"/>
    <p:sldId id="996" r:id="rId30"/>
    <p:sldId id="997" r:id="rId31"/>
    <p:sldId id="998" r:id="rId32"/>
    <p:sldId id="999" r:id="rId33"/>
    <p:sldId id="1000" r:id="rId34"/>
    <p:sldId id="1001" r:id="rId35"/>
    <p:sldId id="880"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B23F"/>
    <a:srgbClr val="1FB738"/>
    <a:srgbClr val="BD19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showOutlineIcons="0">
    <p:restoredLeft sz="16311" autoAdjust="0"/>
    <p:restoredTop sz="94660"/>
  </p:normalViewPr>
  <p:slideViewPr>
    <p:cSldViewPr showGuides="1">
      <p:cViewPr varScale="1">
        <p:scale>
          <a:sx n="86" d="100"/>
          <a:sy n="86" d="100"/>
        </p:scale>
        <p:origin x="-1434" y="-90"/>
      </p:cViewPr>
      <p:guideLst>
        <p:guide orient="horz" pos="2160"/>
        <p:guide pos="2880"/>
      </p:guideLst>
    </p:cSldViewPr>
  </p:slideViewPr>
  <p:notesTextViewPr>
    <p:cViewPr>
      <p:scale>
        <a:sx n="1" d="1"/>
        <a:sy n="1" d="1"/>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notesMaster" Target="notesMasters/notesMaster1.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BEF12A-8421-4183-8C8B-F86770F573C4}" type="datetimeFigureOut">
              <a:rPr lang="en-US" smtClean="0"/>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94D96E3-8A7A-496D-A66E-264A3E880E99}"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en-US" altLang="en-US" smtClean="0"/>
          </a:p>
        </p:txBody>
      </p:sp>
      <p:sp>
        <p:nvSpPr>
          <p:cNvPr id="6451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3AAA7498-C6B7-4683-BAE5-45A4B8AA68E3}" type="slidenum">
              <a:rPr lang="en-US" altLang="en-US" smtClean="0"/>
            </a:fld>
            <a:endParaRPr lang="en-US"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3A82AB13-3091-437A-8955-F9A70D9A2F3E}" type="datetime2">
              <a:rPr lang="en-US" smtClean="0"/>
            </a:fld>
            <a:endParaRPr lang="en-US"/>
          </a:p>
        </p:txBody>
      </p:sp>
      <p:sp>
        <p:nvSpPr>
          <p:cNvPr id="19" name="Footer Placeholder 18"/>
          <p:cNvSpPr>
            <a:spLocks noGrp="1"/>
          </p:cNvSpPr>
          <p:nvPr>
            <p:ph type="ftr" sz="quarter" idx="11"/>
          </p:nvPr>
        </p:nvSpPr>
        <p:spPr/>
        <p:txBody>
          <a:bodyPr/>
          <a:lstStyle/>
          <a:p>
            <a:r>
              <a:rPr lang="en-US" smtClean="0"/>
              <a:t>Pakistan Affairs </a:t>
            </a:r>
            <a:endParaRPr lang="en-US"/>
          </a:p>
        </p:txBody>
      </p:sp>
      <p:sp>
        <p:nvSpPr>
          <p:cNvPr id="27" name="Slide Number Placeholder 26"/>
          <p:cNvSpPr>
            <a:spLocks noGrp="1"/>
          </p:cNvSpPr>
          <p:nvPr>
            <p:ph type="sldNum" sz="quarter" idx="12"/>
          </p:nvPr>
        </p:nvSpPr>
        <p:spPr/>
        <p:txBody>
          <a:bodyPr/>
          <a:lstStyle/>
          <a:p>
            <a:fld id="{433AD6C5-534F-4B65-9607-F97C09587613}" type="slidenum">
              <a:rPr lang="en-US" smtClean="0"/>
            </a:fld>
            <a:endParaRPr lang="en-US"/>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F63F634F-9F84-4D26-9346-D215DEE0083F}" type="datetime2">
              <a:rPr lang="en-US" smtClean="0"/>
            </a:fld>
            <a:endParaRPr lang="en-US"/>
          </a:p>
        </p:txBody>
      </p:sp>
      <p:sp>
        <p:nvSpPr>
          <p:cNvPr id="5" name="Footer Placeholder 4"/>
          <p:cNvSpPr>
            <a:spLocks noGrp="1"/>
          </p:cNvSpPr>
          <p:nvPr>
            <p:ph type="ftr" sz="quarter" idx="11"/>
          </p:nvPr>
        </p:nvSpPr>
        <p:spPr/>
        <p:txBody>
          <a:bodyPr/>
          <a:lstStyle/>
          <a:p>
            <a:r>
              <a:rPr lang="en-US" smtClean="0"/>
              <a:t>Pakistan Affairs </a:t>
            </a:r>
            <a:endParaRPr lang="en-US"/>
          </a:p>
        </p:txBody>
      </p:sp>
      <p:sp>
        <p:nvSpPr>
          <p:cNvPr id="6" name="Slide Number Placeholder 5"/>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A44D367-A27A-43BE-A2CB-76547D5AA60B}" type="datetime2">
              <a:rPr lang="en-US" smtClean="0"/>
            </a:fld>
            <a:endParaRPr lang="en-US"/>
          </a:p>
        </p:txBody>
      </p:sp>
      <p:sp>
        <p:nvSpPr>
          <p:cNvPr id="5" name="Footer Placeholder 4"/>
          <p:cNvSpPr>
            <a:spLocks noGrp="1"/>
          </p:cNvSpPr>
          <p:nvPr>
            <p:ph type="ftr" sz="quarter" idx="11"/>
          </p:nvPr>
        </p:nvSpPr>
        <p:spPr/>
        <p:txBody>
          <a:bodyPr/>
          <a:lstStyle/>
          <a:p>
            <a:r>
              <a:rPr lang="en-US" smtClean="0"/>
              <a:t>Pakistan Affairs </a:t>
            </a:r>
            <a:endParaRPr lang="en-US"/>
          </a:p>
        </p:txBody>
      </p:sp>
      <p:sp>
        <p:nvSpPr>
          <p:cNvPr id="6" name="Slide Number Placeholder 5"/>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8DC8951-8399-4F95-B61D-F7D379934AE5}" type="datetime2">
              <a:rPr lang="en-US" smtClean="0"/>
            </a:fld>
            <a:endParaRPr lang="en-US"/>
          </a:p>
        </p:txBody>
      </p:sp>
      <p:sp>
        <p:nvSpPr>
          <p:cNvPr id="5" name="Footer Placeholder 4"/>
          <p:cNvSpPr>
            <a:spLocks noGrp="1"/>
          </p:cNvSpPr>
          <p:nvPr>
            <p:ph type="ftr" sz="quarter" idx="11"/>
          </p:nvPr>
        </p:nvSpPr>
        <p:spPr/>
        <p:txBody>
          <a:bodyPr/>
          <a:lstStyle/>
          <a:p>
            <a:r>
              <a:rPr lang="en-US" smtClean="0"/>
              <a:t>Pakistan Affairs </a:t>
            </a:r>
            <a:endParaRPr lang="en-US"/>
          </a:p>
        </p:txBody>
      </p:sp>
      <p:sp>
        <p:nvSpPr>
          <p:cNvPr id="6" name="Slide Number Placeholder 5"/>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endParaRPr kumimoji="0" lang="en-US" smtClean="0"/>
          </a:p>
        </p:txBody>
      </p:sp>
      <p:sp>
        <p:nvSpPr>
          <p:cNvPr id="4" name="Date Placeholder 3"/>
          <p:cNvSpPr>
            <a:spLocks noGrp="1"/>
          </p:cNvSpPr>
          <p:nvPr>
            <p:ph type="dt" sz="half" idx="10"/>
          </p:nvPr>
        </p:nvSpPr>
        <p:spPr/>
        <p:txBody>
          <a:bodyPr/>
          <a:lstStyle/>
          <a:p>
            <a:fld id="{4D0ACA7B-7E54-4E06-9C18-463F7C1136DB}" type="datetime2">
              <a:rPr lang="en-US" smtClean="0"/>
            </a:fld>
            <a:endParaRPr lang="en-US"/>
          </a:p>
        </p:txBody>
      </p:sp>
      <p:sp>
        <p:nvSpPr>
          <p:cNvPr id="5" name="Footer Placeholder 4"/>
          <p:cNvSpPr>
            <a:spLocks noGrp="1"/>
          </p:cNvSpPr>
          <p:nvPr>
            <p:ph type="ftr" sz="quarter" idx="11"/>
          </p:nvPr>
        </p:nvSpPr>
        <p:spPr/>
        <p:txBody>
          <a:bodyPr/>
          <a:lstStyle/>
          <a:p>
            <a:r>
              <a:rPr lang="en-US" smtClean="0"/>
              <a:t>Pakistan Affairs </a:t>
            </a:r>
            <a:endParaRPr lang="en-US"/>
          </a:p>
        </p:txBody>
      </p:sp>
      <p:sp>
        <p:nvSpPr>
          <p:cNvPr id="6" name="Slide Number Placeholder 5"/>
          <p:cNvSpPr>
            <a:spLocks noGrp="1"/>
          </p:cNvSpPr>
          <p:nvPr>
            <p:ph type="sldNum" sz="quarter" idx="12"/>
          </p:nvPr>
        </p:nvSpPr>
        <p:spPr/>
        <p:txBody>
          <a:bodyPr/>
          <a:lstStyle/>
          <a:p>
            <a:fld id="{433AD6C5-534F-4B65-9607-F97C09587613}" type="slidenum">
              <a:rPr lang="en-US" smtClean="0"/>
            </a:fld>
            <a:endParaRPr lang="en-US"/>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CC4B1B8-3AC7-4786-B748-D2783CF09698}" type="datetime2">
              <a:rPr lang="en-US" smtClean="0"/>
            </a:fld>
            <a:endParaRPr lang="en-US"/>
          </a:p>
        </p:txBody>
      </p:sp>
      <p:sp>
        <p:nvSpPr>
          <p:cNvPr id="6" name="Footer Placeholder 5"/>
          <p:cNvSpPr>
            <a:spLocks noGrp="1"/>
          </p:cNvSpPr>
          <p:nvPr>
            <p:ph type="ftr" sz="quarter" idx="11"/>
          </p:nvPr>
        </p:nvSpPr>
        <p:spPr/>
        <p:txBody>
          <a:bodyPr/>
          <a:lstStyle/>
          <a:p>
            <a:r>
              <a:rPr lang="en-US" smtClean="0"/>
              <a:t>Pakistan Affairs </a:t>
            </a:r>
            <a:endParaRPr lang="en-US"/>
          </a:p>
        </p:txBody>
      </p:sp>
      <p:sp>
        <p:nvSpPr>
          <p:cNvPr id="7" name="Slide Number Placeholder 6"/>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endParaRPr kumimoji="0" lang="en-US" smtClean="0"/>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endParaRPr kumimoji="0" lang="en-US" smtClean="0"/>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28222034-E917-4939-A3C6-B6ADCB350491}" type="datetime2">
              <a:rPr lang="en-US" smtClean="0"/>
            </a:fld>
            <a:endParaRPr lang="en-US"/>
          </a:p>
        </p:txBody>
      </p:sp>
      <p:sp>
        <p:nvSpPr>
          <p:cNvPr id="8" name="Footer Placeholder 7"/>
          <p:cNvSpPr>
            <a:spLocks noGrp="1"/>
          </p:cNvSpPr>
          <p:nvPr>
            <p:ph type="ftr" sz="quarter" idx="11"/>
          </p:nvPr>
        </p:nvSpPr>
        <p:spPr/>
        <p:txBody>
          <a:bodyPr/>
          <a:lstStyle/>
          <a:p>
            <a:r>
              <a:rPr lang="en-US" smtClean="0"/>
              <a:t>Pakistan Affairs </a:t>
            </a:r>
            <a:endParaRPr lang="en-US"/>
          </a:p>
        </p:txBody>
      </p:sp>
      <p:sp>
        <p:nvSpPr>
          <p:cNvPr id="9" name="Slide Number Placeholder 8"/>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1E99EBE5-71D1-4B6D-8A32-D42E1A56DFF6}" type="datetime2">
              <a:rPr lang="en-US" smtClean="0"/>
            </a:fld>
            <a:endParaRPr lang="en-US"/>
          </a:p>
        </p:txBody>
      </p:sp>
      <p:sp>
        <p:nvSpPr>
          <p:cNvPr id="4" name="Footer Placeholder 3"/>
          <p:cNvSpPr>
            <a:spLocks noGrp="1"/>
          </p:cNvSpPr>
          <p:nvPr>
            <p:ph type="ftr" sz="quarter" idx="11"/>
          </p:nvPr>
        </p:nvSpPr>
        <p:spPr/>
        <p:txBody>
          <a:bodyPr/>
          <a:lstStyle/>
          <a:p>
            <a:r>
              <a:rPr lang="en-US" smtClean="0"/>
              <a:t>Pakistan Affairs </a:t>
            </a:r>
            <a:endParaRPr lang="en-US"/>
          </a:p>
        </p:txBody>
      </p:sp>
      <p:sp>
        <p:nvSpPr>
          <p:cNvPr id="5" name="Slide Number Placeholder 4"/>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9DAE97-8DDF-4886-AFDC-F7CBE89380C0}"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endParaRPr kumimoji="0" lang="en-US" smtClean="0"/>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endParaRPr lang="en-US" smtClean="0"/>
          </a:p>
          <a:p>
            <a:pPr lvl="1" eaLnBrk="1" latinLnBrk="0" hangingPunct="1"/>
            <a:r>
              <a:rPr lang="en-US" smtClean="0"/>
              <a:t>Second level</a:t>
            </a:r>
            <a:endParaRPr lang="en-US" smtClean="0"/>
          </a:p>
          <a:p>
            <a:pPr lvl="2" eaLnBrk="1" latinLnBrk="0" hangingPunct="1"/>
            <a:r>
              <a:rPr lang="en-US" smtClean="0"/>
              <a:t>Third level</a:t>
            </a:r>
            <a:endParaRPr lang="en-US" smtClean="0"/>
          </a:p>
          <a:p>
            <a:pPr lvl="3" eaLnBrk="1" latinLnBrk="0" hangingPunct="1"/>
            <a:r>
              <a:rPr lang="en-US" smtClean="0"/>
              <a:t>Fourth level</a:t>
            </a:r>
            <a:endParaRPr lang="en-US" smtClean="0"/>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B06FFED6-D5D4-4847-8423-C44B6C9DEEA6}" type="datetime2">
              <a:rPr lang="en-US" smtClean="0"/>
            </a:fld>
            <a:endParaRPr lang="en-US"/>
          </a:p>
        </p:txBody>
      </p:sp>
      <p:sp>
        <p:nvSpPr>
          <p:cNvPr id="6" name="Footer Placeholder 5"/>
          <p:cNvSpPr>
            <a:spLocks noGrp="1"/>
          </p:cNvSpPr>
          <p:nvPr>
            <p:ph type="ftr" sz="quarter" idx="11"/>
          </p:nvPr>
        </p:nvSpPr>
        <p:spPr/>
        <p:txBody>
          <a:bodyPr/>
          <a:lstStyle/>
          <a:p>
            <a:r>
              <a:rPr lang="en-US" smtClean="0"/>
              <a:t>Pakistan Affairs </a:t>
            </a:r>
            <a:endParaRPr lang="en-US"/>
          </a:p>
        </p:txBody>
      </p:sp>
      <p:sp>
        <p:nvSpPr>
          <p:cNvPr id="7" name="Slide Number Placeholder 6"/>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endParaRPr kumimoji="0" lang="en-US" smtClean="0"/>
          </a:p>
        </p:txBody>
      </p:sp>
      <p:sp>
        <p:nvSpPr>
          <p:cNvPr id="5" name="Date Placeholder 4"/>
          <p:cNvSpPr>
            <a:spLocks noGrp="1"/>
          </p:cNvSpPr>
          <p:nvPr>
            <p:ph type="dt" sz="half" idx="10"/>
          </p:nvPr>
        </p:nvSpPr>
        <p:spPr/>
        <p:txBody>
          <a:bodyPr/>
          <a:lstStyle/>
          <a:p>
            <a:fld id="{F91A945C-809A-4AAE-99D5-B217566C3C01}" type="datetime2">
              <a:rPr lang="en-US" smtClean="0"/>
            </a:fld>
            <a:endParaRPr lang="en-US"/>
          </a:p>
        </p:txBody>
      </p:sp>
      <p:sp>
        <p:nvSpPr>
          <p:cNvPr id="6" name="Footer Placeholder 5"/>
          <p:cNvSpPr>
            <a:spLocks noGrp="1"/>
          </p:cNvSpPr>
          <p:nvPr>
            <p:ph type="ftr" sz="quarter" idx="11"/>
          </p:nvPr>
        </p:nvSpPr>
        <p:spPr/>
        <p:txBody>
          <a:bodyPr/>
          <a:lstStyle/>
          <a:p>
            <a:r>
              <a:rPr lang="en-US" smtClean="0"/>
              <a:t>Pakistan Affairs </a:t>
            </a:r>
            <a:endParaRPr lang="en-US"/>
          </a:p>
        </p:txBody>
      </p:sp>
      <p:sp>
        <p:nvSpPr>
          <p:cNvPr id="7" name="Slide Number Placeholder 6"/>
          <p:cNvSpPr>
            <a:spLocks noGrp="1"/>
          </p:cNvSpPr>
          <p:nvPr>
            <p:ph type="sldNum" sz="quarter" idx="12"/>
          </p:nvPr>
        </p:nvSpPr>
        <p:spPr>
          <a:xfrm>
            <a:off x="8077200" y="6356350"/>
            <a:ext cx="609600" cy="365125"/>
          </a:xfrm>
        </p:spPr>
        <p:txBody>
          <a:bodyPr/>
          <a:lstStyle/>
          <a:p>
            <a:fld id="{433AD6C5-534F-4B65-9607-F97C09587613}" type="slidenum">
              <a:rPr lang="en-US" smtClean="0"/>
            </a:fld>
            <a:endParaRPr lang="en-US"/>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dirty="0"/>
          </a:p>
        </p:txBody>
      </p:sp>
      <p:sp>
        <p:nvSpPr>
          <p:cNvPr id="10" name="Freeform 9"/>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endParaRPr kumimoji="0" lang="en-US" smtClean="0"/>
          </a:p>
          <a:p>
            <a:pPr lvl="1" eaLnBrk="1" latinLnBrk="0" hangingPunct="1"/>
            <a:r>
              <a:rPr kumimoji="0" lang="en-US" smtClean="0"/>
              <a:t>Second level</a:t>
            </a:r>
            <a:endParaRPr kumimoji="0" lang="en-US" smtClean="0"/>
          </a:p>
          <a:p>
            <a:pPr lvl="2" eaLnBrk="1" latinLnBrk="0" hangingPunct="1"/>
            <a:r>
              <a:rPr kumimoji="0" lang="en-US" smtClean="0"/>
              <a:t>Third level</a:t>
            </a:r>
            <a:endParaRPr kumimoji="0" lang="en-US" smtClean="0"/>
          </a:p>
          <a:p>
            <a:pPr lvl="3" eaLnBrk="1" latinLnBrk="0" hangingPunct="1"/>
            <a:r>
              <a:rPr kumimoji="0" lang="en-US" smtClean="0"/>
              <a:t>Fourth level</a:t>
            </a:r>
            <a:endParaRPr kumimoji="0" lang="en-US" smtClean="0"/>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E7EA3BB0-EDEA-4893-B74B-3878C2019213}" type="datetime2">
              <a:rPr lang="en-US" smtClean="0"/>
            </a:fld>
            <a:endParaRPr lang="en-US"/>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r>
              <a:rPr lang="en-US" smtClean="0"/>
              <a:t>Pakistan Affairs </a:t>
            </a:r>
            <a:endParaRPr lang="en-US"/>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433AD6C5-534F-4B65-9607-F97C09587613}" type="slidenum">
              <a:rPr lang="en-US" smtClean="0"/>
            </a:fld>
            <a:endParaRPr lang="en-US"/>
          </a:p>
        </p:txBody>
      </p:sp>
      <p:grpSp>
        <p:nvGrpSpPr>
          <p:cNvPr id="2" name="Group 1"/>
          <p:cNvGrpSpPr/>
          <p:nvPr/>
        </p:nvGrpSpPr>
        <p:grpSpPr>
          <a:xfrm>
            <a:off x="-19017" y="202408"/>
            <a:ext cx="9180548" cy="649224"/>
            <a:chOff x="-19045" y="216550"/>
            <a:chExt cx="9180548" cy="649224"/>
          </a:xfrm>
        </p:grpSpPr>
        <p:sp>
          <p:nvSpPr>
            <p:cNvPr id="12" name="Freeform 11"/>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hf hdr="0"/>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panose="05020102010507070707"/>
        <a:buChar char=""/>
        <a:defRPr kumimoji="0" sz="2600" kern="1200">
          <a:solidFill>
            <a:schemeClr val="tx1"/>
          </a:solidFill>
          <a:latin typeface="+mn-lt"/>
          <a:ea typeface="+mn-ea"/>
          <a:cs typeface="+mn-cs"/>
        </a:defRPr>
      </a:lvl1pPr>
      <a:lvl2pPr marL="640080" indent="-247015" algn="l" rtl="0" eaLnBrk="1" latinLnBrk="0" hangingPunct="1">
        <a:spcBef>
          <a:spcPct val="20000"/>
        </a:spcBef>
        <a:buClr>
          <a:schemeClr val="accent1"/>
        </a:buClr>
        <a:buSzPct val="85000"/>
        <a:buFont typeface="Wingdings 2" panose="05020102010507070707"/>
        <a:buChar char=""/>
        <a:defRPr kumimoji="0" sz="2400" kern="1200">
          <a:solidFill>
            <a:schemeClr val="tx1"/>
          </a:solidFill>
          <a:latin typeface="+mn-lt"/>
          <a:ea typeface="+mn-ea"/>
          <a:cs typeface="+mn-cs"/>
        </a:defRPr>
      </a:lvl2pPr>
      <a:lvl3pPr marL="914400" indent="-247015" algn="l" rtl="0" eaLnBrk="1" latinLnBrk="0" hangingPunct="1">
        <a:spcBef>
          <a:spcPct val="20000"/>
        </a:spcBef>
        <a:buClr>
          <a:schemeClr val="accent2"/>
        </a:buClr>
        <a:buSzPct val="70000"/>
        <a:buFont typeface="Wingdings 2" panose="05020102010507070707"/>
        <a:buChar char=""/>
        <a:defRPr kumimoji="0" sz="2100" kern="1200">
          <a:solidFill>
            <a:schemeClr val="tx1"/>
          </a:solidFill>
          <a:latin typeface="+mn-lt"/>
          <a:ea typeface="+mn-ea"/>
          <a:cs typeface="+mn-cs"/>
        </a:defRPr>
      </a:lvl3pPr>
      <a:lvl4pPr marL="1188720" indent="-210185" algn="l" rtl="0" eaLnBrk="1" latinLnBrk="0" hangingPunct="1">
        <a:spcBef>
          <a:spcPct val="20000"/>
        </a:spcBef>
        <a:buClr>
          <a:schemeClr val="accent3"/>
        </a:buClr>
        <a:buSzPct val="65000"/>
        <a:buFont typeface="Wingdings 2" panose="05020102010507070707"/>
        <a:buChar char=""/>
        <a:defRPr kumimoji="0" sz="2000" kern="1200">
          <a:solidFill>
            <a:schemeClr val="tx1"/>
          </a:solidFill>
          <a:latin typeface="+mn-lt"/>
          <a:ea typeface="+mn-ea"/>
          <a:cs typeface="+mn-cs"/>
        </a:defRPr>
      </a:lvl4pPr>
      <a:lvl5pPr marL="1463040" indent="-210185" algn="l" rtl="0" eaLnBrk="1" latinLnBrk="0" hangingPunct="1">
        <a:spcBef>
          <a:spcPct val="20000"/>
        </a:spcBef>
        <a:buClr>
          <a:schemeClr val="accent4"/>
        </a:buClr>
        <a:buSzPct val="65000"/>
        <a:buFont typeface="Wingdings 2" panose="05020102010507070707"/>
        <a:buChar char=""/>
        <a:defRPr kumimoji="0" sz="2000" kern="1200">
          <a:solidFill>
            <a:schemeClr val="tx1"/>
          </a:solidFill>
          <a:latin typeface="+mn-lt"/>
          <a:ea typeface="+mn-ea"/>
          <a:cs typeface="+mn-cs"/>
        </a:defRPr>
      </a:lvl5pPr>
      <a:lvl6pPr marL="1737360" indent="-210185" algn="l" rtl="0" eaLnBrk="1" latinLnBrk="0" hangingPunct="1">
        <a:spcBef>
          <a:spcPct val="20000"/>
        </a:spcBef>
        <a:buClr>
          <a:schemeClr val="accent5"/>
        </a:buClr>
        <a:buSzPct val="80000"/>
        <a:buFont typeface="Wingdings 2" panose="05020102010507070707"/>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panose="05020102010507070707"/>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47286"/>
            <a:ext cx="9144000" cy="6952571"/>
          </a:xfrm>
          <a:prstGeom prst="rect">
            <a:avLst/>
          </a:prstGeom>
        </p:spPr>
      </p:pic>
      <p:sp>
        <p:nvSpPr>
          <p:cNvPr id="3" name="Slide Number Placeholder 2"/>
          <p:cNvSpPr>
            <a:spLocks noGrp="1"/>
          </p:cNvSpPr>
          <p:nvPr>
            <p:ph type="sldNum" sz="quarter" idx="12"/>
          </p:nvPr>
        </p:nvSpPr>
        <p:spPr/>
        <p:txBody>
          <a:bodyPr/>
          <a:lstStyle/>
          <a:p>
            <a:fld id="{B6F15528-21DE-4FAA-801E-634DDDAF4B2B}" type="slidenum">
              <a:rPr lang="en-US" smtClean="0"/>
            </a:fld>
            <a:endParaRPr lang="en-US"/>
          </a:p>
        </p:txBody>
      </p:sp>
      <p:sp>
        <p:nvSpPr>
          <p:cNvPr id="4" name="Footer Placeholder 3"/>
          <p:cNvSpPr>
            <a:spLocks noGrp="1"/>
          </p:cNvSpPr>
          <p:nvPr>
            <p:ph type="ftr" sz="quarter" idx="11"/>
          </p:nvPr>
        </p:nvSpPr>
        <p:spPr>
          <a:xfrm>
            <a:off x="1828800" y="5562601"/>
            <a:ext cx="5181600" cy="609600"/>
          </a:xfrm>
        </p:spPr>
        <p:txBody>
          <a:bodyPr/>
          <a:lstStyle/>
          <a:p>
            <a:pPr algn="ctr"/>
            <a:r>
              <a:rPr lang="en-US" sz="4400" b="1" smtClean="0">
                <a:solidFill>
                  <a:srgbClr val="FF0000"/>
                </a:solidFill>
              </a:rPr>
              <a:t>Pakistan Affairs </a:t>
            </a:r>
            <a:endParaRPr lang="en-US" sz="4400" b="1" dirty="0">
              <a:solidFill>
                <a:srgbClr val="FF0000"/>
              </a:solidFill>
            </a:endParaRPr>
          </a:p>
        </p:txBody>
      </p:sp>
      <p:sp>
        <p:nvSpPr>
          <p:cNvPr id="5" name="Date Placeholder 4"/>
          <p:cNvSpPr>
            <a:spLocks noGrp="1"/>
          </p:cNvSpPr>
          <p:nvPr>
            <p:ph type="dt" sz="half" idx="10"/>
          </p:nvPr>
        </p:nvSpPr>
        <p:spPr>
          <a:xfrm>
            <a:off x="457200" y="6356350"/>
            <a:ext cx="8229600" cy="365125"/>
          </a:xfrm>
        </p:spPr>
        <p:txBody>
          <a:bodyPr/>
          <a:lstStyle/>
          <a:p>
            <a:pPr algn="ctr"/>
            <a:fld id="{9F234AA5-3B20-4F4A-9BE9-8EBEA46144B6}" type="datetime2">
              <a:rPr lang="en-US" sz="2800" b="1" smtClean="0"/>
            </a:fld>
            <a:endParaRPr lang="en-US" b="1" dirty="0"/>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0"/>
            <a:ext cx="9144000" cy="769938"/>
          </a:xfrm>
        </p:spPr>
        <p:txBody>
          <a:bodyPr/>
          <a:lstStyle/>
          <a:p>
            <a:pPr algn="ctr" eaLnBrk="1" hangingPunct="1"/>
            <a:r>
              <a:rPr lang="en-US" altLang="en-US" sz="4000" b="1" smtClean="0"/>
              <a:t>Constitution of 1956 </a:t>
            </a:r>
            <a:endParaRPr lang="en-US" altLang="en-US" sz="4000" b="1" smtClean="0"/>
          </a:p>
        </p:txBody>
      </p:sp>
      <p:sp>
        <p:nvSpPr>
          <p:cNvPr id="11267" name="Rectangle 3"/>
          <p:cNvSpPr>
            <a:spLocks noGrp="1" noChangeArrowheads="1"/>
          </p:cNvSpPr>
          <p:nvPr>
            <p:ph type="body" idx="1"/>
          </p:nvPr>
        </p:nvSpPr>
        <p:spPr>
          <a:xfrm>
            <a:off x="0" y="838200"/>
            <a:ext cx="9144000" cy="5867400"/>
          </a:xfrm>
        </p:spPr>
        <p:txBody>
          <a:bodyPr>
            <a:normAutofit lnSpcReduction="10000"/>
          </a:bodyPr>
          <a:lstStyle/>
          <a:p>
            <a:pPr algn="just"/>
            <a:r>
              <a:rPr lang="en-US" altLang="en-US" sz="1500" b="1" dirty="0" smtClean="0"/>
              <a:t> </a:t>
            </a:r>
            <a:r>
              <a:rPr lang="en-US" sz="2400" dirty="0"/>
              <a:t>Pakistan was to be federal republic based on Islamic Ideology.</a:t>
            </a:r>
            <a:endParaRPr lang="en-US" sz="2400" dirty="0"/>
          </a:p>
          <a:p>
            <a:pPr algn="just"/>
            <a:r>
              <a:rPr lang="en-US" sz="2400" dirty="0"/>
              <a:t>A detailed and comprehensive list of fundamental rights with an Independent Judiciary was provided in the constitution.</a:t>
            </a:r>
            <a:endParaRPr lang="en-US" sz="2400" dirty="0"/>
          </a:p>
          <a:p>
            <a:pPr algn="just"/>
            <a:r>
              <a:rPr lang="en-US" sz="2400" dirty="0"/>
              <a:t>The system of the parliamentary form of government was adopted both at the Centre and in the provinces. </a:t>
            </a:r>
            <a:endParaRPr lang="en-US" sz="2400" dirty="0"/>
          </a:p>
          <a:p>
            <a:pPr algn="just"/>
            <a:r>
              <a:rPr lang="en-US" sz="2400" dirty="0"/>
              <a:t>There was distribution of powers between the Centre and the provinces.</a:t>
            </a:r>
            <a:endParaRPr lang="en-US" sz="2400" dirty="0"/>
          </a:p>
          <a:p>
            <a:pPr algn="just"/>
            <a:r>
              <a:rPr lang="en-US" sz="2400" dirty="0"/>
              <a:t>The constitution provided for Pakistan, wherein equality between East and West wings had been maintained.</a:t>
            </a:r>
            <a:endParaRPr lang="en-US" sz="2400" dirty="0"/>
          </a:p>
          <a:p>
            <a:pPr algn="just"/>
            <a:r>
              <a:rPr lang="en-US" sz="2400" dirty="0"/>
              <a:t>For the distribution of subjects between the </a:t>
            </a:r>
            <a:r>
              <a:rPr lang="en-US" sz="2400" dirty="0" smtClean="0"/>
              <a:t>center </a:t>
            </a:r>
            <a:r>
              <a:rPr lang="en-US" sz="2400" dirty="0"/>
              <a:t>and the provinces, three lists of subject had been drawn up</a:t>
            </a:r>
            <a:r>
              <a:rPr lang="en-US" sz="2400" dirty="0" smtClean="0"/>
              <a:t>.</a:t>
            </a:r>
            <a:endParaRPr lang="en-US" sz="2400" dirty="0" smtClean="0"/>
          </a:p>
          <a:p>
            <a:pPr algn="just"/>
            <a:r>
              <a:rPr lang="en-US" sz="2400" dirty="0"/>
              <a:t>Unicameral </a:t>
            </a:r>
            <a:r>
              <a:rPr lang="en-US" sz="2400" dirty="0" smtClean="0"/>
              <a:t>Legislature: </a:t>
            </a:r>
            <a:r>
              <a:rPr lang="en-US" sz="2400" dirty="0"/>
              <a:t>The legislature would consist of a single house. Both the wings of the country were given representation in the National Assembly. The National Assembly consisted of 300 members. 150 members were drawn from each wing.</a:t>
            </a:r>
            <a:endParaRPr lang="en-US" sz="2400" dirty="0"/>
          </a:p>
        </p:txBody>
      </p:sp>
      <p:sp>
        <p:nvSpPr>
          <p:cNvPr id="2" name="Date Placeholder 1"/>
          <p:cNvSpPr>
            <a:spLocks noGrp="1"/>
          </p:cNvSpPr>
          <p:nvPr>
            <p:ph type="dt" sz="half" idx="10"/>
          </p:nvPr>
        </p:nvSpPr>
        <p:spPr/>
        <p:txBody>
          <a:bodyPr/>
          <a:lstStyle/>
          <a:p>
            <a:fld id="{857CD7A3-86ED-4D2D-AB7F-48D5C1B5219F}"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0"/>
            <a:ext cx="9144000" cy="769938"/>
          </a:xfrm>
        </p:spPr>
        <p:txBody>
          <a:bodyPr/>
          <a:lstStyle/>
          <a:p>
            <a:pPr algn="ctr" eaLnBrk="1" hangingPunct="1"/>
            <a:r>
              <a:rPr lang="en-US" altLang="en-US" sz="4000" b="1" smtClean="0"/>
              <a:t>Constitution of 1956 </a:t>
            </a:r>
            <a:endParaRPr lang="en-US" altLang="en-US" sz="4000" b="1" smtClean="0"/>
          </a:p>
        </p:txBody>
      </p:sp>
      <p:sp>
        <p:nvSpPr>
          <p:cNvPr id="11267" name="Rectangle 3"/>
          <p:cNvSpPr>
            <a:spLocks noGrp="1" noChangeArrowheads="1"/>
          </p:cNvSpPr>
          <p:nvPr>
            <p:ph type="body" idx="1"/>
          </p:nvPr>
        </p:nvSpPr>
        <p:spPr>
          <a:xfrm>
            <a:off x="0" y="838200"/>
            <a:ext cx="9144000" cy="6019800"/>
          </a:xfrm>
        </p:spPr>
        <p:txBody>
          <a:bodyPr>
            <a:normAutofit/>
          </a:bodyPr>
          <a:lstStyle/>
          <a:p>
            <a:pPr lvl="0" algn="just"/>
            <a:r>
              <a:rPr lang="en-US" sz="2400" dirty="0" smtClean="0"/>
              <a:t>There </a:t>
            </a:r>
            <a:r>
              <a:rPr lang="en-US" sz="2400" dirty="0"/>
              <a:t>was a special procedure to be adopted for the amendment of the constitution, yet it was the least rigid constitution. It was reasonably flexible.</a:t>
            </a:r>
            <a:endParaRPr lang="en-US" sz="2400" dirty="0"/>
          </a:p>
          <a:p>
            <a:pPr lvl="0" algn="just"/>
            <a:r>
              <a:rPr lang="en-US" sz="2400" dirty="0"/>
              <a:t>It had provided for two National languages Urdu for the West Pakistan and Bengali for the East Pakistan.</a:t>
            </a:r>
            <a:endParaRPr lang="en-US" sz="2400" dirty="0"/>
          </a:p>
          <a:p>
            <a:pPr lvl="0" algn="just"/>
            <a:r>
              <a:rPr lang="en-US" sz="2400" dirty="0"/>
              <a:t>Instead of double citizenship, one citizenship system was provided for the Federation of Pakistan.</a:t>
            </a:r>
            <a:endParaRPr lang="en-US" sz="2400" dirty="0"/>
          </a:p>
          <a:p>
            <a:pPr lvl="0" algn="just"/>
            <a:r>
              <a:rPr lang="en-US" sz="2400" dirty="0"/>
              <a:t>The constitution was silent as to be method of conducting elections both for the Central and the Provincial legislatures.</a:t>
            </a:r>
            <a:endParaRPr lang="en-US" sz="2400" dirty="0"/>
          </a:p>
          <a:p>
            <a:pPr lvl="0" algn="just"/>
            <a:r>
              <a:rPr lang="en-US" sz="2400" dirty="0"/>
              <a:t>And finally, there were the Islamic characters of the constitution.</a:t>
            </a:r>
            <a:endParaRPr lang="en-US" sz="2400" dirty="0"/>
          </a:p>
        </p:txBody>
      </p:sp>
      <p:sp>
        <p:nvSpPr>
          <p:cNvPr id="2" name="Date Placeholder 1"/>
          <p:cNvSpPr>
            <a:spLocks noGrp="1"/>
          </p:cNvSpPr>
          <p:nvPr>
            <p:ph type="dt" sz="half" idx="10"/>
          </p:nvPr>
        </p:nvSpPr>
        <p:spPr/>
        <p:txBody>
          <a:bodyPr/>
          <a:lstStyle/>
          <a:p>
            <a:fld id="{14DB8561-3395-434A-99FD-74C3D6EBDD54}"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0"/>
            <a:ext cx="9144000" cy="769938"/>
          </a:xfrm>
        </p:spPr>
        <p:txBody>
          <a:bodyPr/>
          <a:lstStyle/>
          <a:p>
            <a:pPr algn="ctr" eaLnBrk="1" hangingPunct="1"/>
            <a:r>
              <a:rPr lang="en-US" altLang="en-US" sz="4000" b="1" smtClean="0"/>
              <a:t>Constitution of 1956 </a:t>
            </a:r>
            <a:endParaRPr lang="en-US" altLang="en-US" sz="4000" b="1" smtClean="0"/>
          </a:p>
        </p:txBody>
      </p:sp>
      <p:sp>
        <p:nvSpPr>
          <p:cNvPr id="11267" name="Rectangle 3"/>
          <p:cNvSpPr>
            <a:spLocks noGrp="1" noChangeArrowheads="1"/>
          </p:cNvSpPr>
          <p:nvPr>
            <p:ph type="body" idx="1"/>
          </p:nvPr>
        </p:nvSpPr>
        <p:spPr>
          <a:xfrm>
            <a:off x="0" y="838200"/>
            <a:ext cx="9144000" cy="6019800"/>
          </a:xfrm>
        </p:spPr>
        <p:txBody>
          <a:bodyPr/>
          <a:lstStyle/>
          <a:p>
            <a:pPr algn="just" eaLnBrk="1" hangingPunct="1">
              <a:lnSpc>
                <a:spcPct val="80000"/>
              </a:lnSpc>
              <a:buFont typeface="Wingdings" panose="05000000000000000000" pitchFamily="2" charset="2"/>
              <a:buNone/>
              <a:defRPr/>
            </a:pPr>
            <a:r>
              <a:rPr lang="en-US" altLang="en-US" sz="1500" b="1" dirty="0"/>
              <a:t> </a:t>
            </a:r>
            <a:r>
              <a:rPr lang="en-US" altLang="en-US" sz="2400" b="1" dirty="0">
                <a:latin typeface="+mj-lt"/>
              </a:rPr>
              <a:t>Main Features: </a:t>
            </a:r>
            <a:endParaRPr lang="en-US" altLang="en-US" sz="2400" b="1" dirty="0">
              <a:latin typeface="+mj-lt"/>
            </a:endParaRPr>
          </a:p>
          <a:p>
            <a:pPr algn="just" eaLnBrk="1" hangingPunct="1">
              <a:lnSpc>
                <a:spcPct val="80000"/>
              </a:lnSpc>
              <a:defRPr/>
            </a:pPr>
            <a:r>
              <a:rPr lang="en-US" altLang="en-US" sz="2000" dirty="0"/>
              <a:t>Name: Islamic Republic of Pakistan </a:t>
            </a:r>
            <a:endParaRPr lang="en-US" altLang="en-US" sz="2000" dirty="0"/>
          </a:p>
          <a:p>
            <a:pPr algn="just" eaLnBrk="1" hangingPunct="1">
              <a:lnSpc>
                <a:spcPct val="80000"/>
              </a:lnSpc>
              <a:defRPr/>
            </a:pPr>
            <a:r>
              <a:rPr lang="en-US" altLang="en-US" sz="2000" dirty="0"/>
              <a:t>234 articles divided in 13 parts </a:t>
            </a:r>
            <a:endParaRPr lang="en-US" altLang="en-US" sz="2000" dirty="0"/>
          </a:p>
          <a:p>
            <a:pPr algn="just" eaLnBrk="1" hangingPunct="1">
              <a:lnSpc>
                <a:spcPct val="80000"/>
              </a:lnSpc>
              <a:defRPr/>
            </a:pPr>
            <a:r>
              <a:rPr lang="en-US" altLang="en-US" sz="2000" dirty="0"/>
              <a:t>Parliamentary Republic in Nature </a:t>
            </a:r>
            <a:endParaRPr lang="en-US" altLang="en-US" sz="2000" dirty="0"/>
          </a:p>
          <a:p>
            <a:pPr algn="just" eaLnBrk="1" hangingPunct="1">
              <a:lnSpc>
                <a:spcPct val="80000"/>
              </a:lnSpc>
              <a:defRPr/>
            </a:pPr>
            <a:r>
              <a:rPr lang="en-US" altLang="en-US" sz="2000" dirty="0"/>
              <a:t>President to be a Muslim </a:t>
            </a:r>
            <a:endParaRPr lang="en-US" altLang="en-US" sz="2000" dirty="0"/>
          </a:p>
          <a:p>
            <a:pPr algn="just" eaLnBrk="1" hangingPunct="1">
              <a:lnSpc>
                <a:spcPct val="80000"/>
              </a:lnSpc>
              <a:defRPr/>
            </a:pPr>
            <a:r>
              <a:rPr lang="en-US" altLang="en-US" sz="2000" dirty="0"/>
              <a:t>President to be elected by National Assembly and Provincial Assemblies </a:t>
            </a:r>
            <a:endParaRPr lang="en-US" altLang="en-US" sz="2000" dirty="0"/>
          </a:p>
          <a:p>
            <a:pPr algn="just" eaLnBrk="1" hangingPunct="1">
              <a:lnSpc>
                <a:spcPct val="80000"/>
              </a:lnSpc>
              <a:defRPr/>
            </a:pPr>
            <a:r>
              <a:rPr lang="en-US" altLang="en-US" sz="2000" dirty="0"/>
              <a:t>President to appoint Prime Minister and Cabinet elected by the National Assembly </a:t>
            </a:r>
            <a:endParaRPr lang="en-US" altLang="en-US" sz="2000" dirty="0"/>
          </a:p>
          <a:p>
            <a:pPr algn="just" eaLnBrk="1" hangingPunct="1">
              <a:lnSpc>
                <a:spcPct val="80000"/>
              </a:lnSpc>
              <a:defRPr/>
            </a:pPr>
            <a:r>
              <a:rPr lang="en-US" altLang="en-US" sz="2000" dirty="0"/>
              <a:t>Equal seats for East and West Pakistan in the legislative Assembly </a:t>
            </a:r>
            <a:endParaRPr lang="en-US" altLang="en-US" sz="2000" dirty="0"/>
          </a:p>
          <a:p>
            <a:pPr algn="just" eaLnBrk="1" hangingPunct="1">
              <a:lnSpc>
                <a:spcPct val="80000"/>
              </a:lnSpc>
              <a:defRPr/>
            </a:pPr>
            <a:r>
              <a:rPr lang="en-US" altLang="en-US" sz="2000" dirty="0"/>
              <a:t>President could dissolve National Assembly on the advice of the Prime Minister </a:t>
            </a:r>
            <a:endParaRPr lang="en-US" altLang="en-US" sz="2000" dirty="0"/>
          </a:p>
          <a:p>
            <a:pPr algn="just" eaLnBrk="1" hangingPunct="1">
              <a:lnSpc>
                <a:spcPct val="80000"/>
              </a:lnSpc>
              <a:defRPr/>
            </a:pPr>
            <a:r>
              <a:rPr lang="en-US" altLang="en-US" sz="2000" dirty="0"/>
              <a:t>2/3rd majority required to pass any bill and amend the constitution. </a:t>
            </a:r>
            <a:endParaRPr lang="en-US" altLang="en-US" sz="2000" dirty="0"/>
          </a:p>
          <a:p>
            <a:pPr algn="just" eaLnBrk="1" hangingPunct="1">
              <a:lnSpc>
                <a:spcPct val="80000"/>
              </a:lnSpc>
              <a:defRPr/>
            </a:pPr>
            <a:r>
              <a:rPr lang="en-US" altLang="en-US" sz="2000" dirty="0"/>
              <a:t>Principles of provincial autonomy and independence of judiciary were also incorporated. </a:t>
            </a:r>
            <a:endParaRPr lang="en-US" altLang="en-US" sz="2000" dirty="0"/>
          </a:p>
          <a:p>
            <a:pPr algn="just" eaLnBrk="1" hangingPunct="1">
              <a:lnSpc>
                <a:spcPct val="80000"/>
              </a:lnSpc>
              <a:defRPr/>
            </a:pPr>
            <a:r>
              <a:rPr lang="en-US" altLang="en-US" sz="2000" dirty="0"/>
              <a:t>Islamic provisions that guaranteed legislations of laws in accordance of Islamic injunction. </a:t>
            </a:r>
            <a:endParaRPr lang="en-US" altLang="en-US" sz="2000" dirty="0"/>
          </a:p>
          <a:p>
            <a:pPr algn="just" eaLnBrk="1" hangingPunct="1">
              <a:lnSpc>
                <a:spcPct val="80000"/>
              </a:lnSpc>
              <a:defRPr/>
            </a:pPr>
            <a:r>
              <a:rPr lang="en-US" altLang="en-US" sz="2000" dirty="0"/>
              <a:t>However this constitution was opposed by </a:t>
            </a:r>
            <a:r>
              <a:rPr lang="en-US" altLang="en-US" sz="2000" dirty="0" err="1"/>
              <a:t>Sikander</a:t>
            </a:r>
            <a:r>
              <a:rPr lang="en-US" altLang="en-US" sz="2000" dirty="0"/>
              <a:t> Mirza for its Islamic provisions and provincial autonomy. The martial law was imposed after two and an half years on 7th October 1958. </a:t>
            </a:r>
            <a:endParaRPr lang="en-US" altLang="en-US" sz="2000" dirty="0"/>
          </a:p>
        </p:txBody>
      </p:sp>
      <p:sp>
        <p:nvSpPr>
          <p:cNvPr id="2" name="Date Placeholder 1"/>
          <p:cNvSpPr>
            <a:spLocks noGrp="1"/>
          </p:cNvSpPr>
          <p:nvPr>
            <p:ph type="dt" sz="half" idx="10"/>
          </p:nvPr>
        </p:nvSpPr>
        <p:spPr/>
        <p:txBody>
          <a:bodyPr/>
          <a:lstStyle/>
          <a:p>
            <a:fld id="{FFF63015-0973-4D09-8958-5F5B52881F02}"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0"/>
            <a:ext cx="9144000" cy="990600"/>
          </a:xfrm>
        </p:spPr>
        <p:txBody>
          <a:bodyPr/>
          <a:lstStyle/>
          <a:p>
            <a:pPr algn="ctr" eaLnBrk="1" hangingPunct="1"/>
            <a:r>
              <a:rPr lang="en-US" altLang="en-US" sz="4000" b="1" dirty="0" smtClean="0"/>
              <a:t>Islamic Provisions of Constitution of 1956 </a:t>
            </a:r>
            <a:endParaRPr lang="en-US" altLang="en-US" sz="4000" b="1" dirty="0" smtClean="0"/>
          </a:p>
        </p:txBody>
      </p:sp>
      <p:sp>
        <p:nvSpPr>
          <p:cNvPr id="11267" name="Rectangle 3"/>
          <p:cNvSpPr>
            <a:spLocks noGrp="1" noChangeArrowheads="1"/>
          </p:cNvSpPr>
          <p:nvPr>
            <p:ph type="body" idx="1"/>
          </p:nvPr>
        </p:nvSpPr>
        <p:spPr>
          <a:xfrm>
            <a:off x="0" y="838200"/>
            <a:ext cx="9144000" cy="5867400"/>
          </a:xfrm>
        </p:spPr>
        <p:txBody>
          <a:bodyPr>
            <a:normAutofit lnSpcReduction="10000"/>
          </a:bodyPr>
          <a:lstStyle/>
          <a:p>
            <a:pPr marL="937260" lvl="1" indent="-571500" algn="just">
              <a:buFont typeface="+mj-lt"/>
              <a:buAutoNum type="romanLcPeriod"/>
              <a:defRPr/>
            </a:pPr>
            <a:r>
              <a:rPr lang="en-US" altLang="en-US" dirty="0"/>
              <a:t>Islamic Republic of Pakistan - The name of the country was adopted as the Islamic Republic of Pakistan.</a:t>
            </a:r>
            <a:endParaRPr lang="en-US" altLang="en-US" dirty="0"/>
          </a:p>
          <a:p>
            <a:pPr marL="937260" lvl="1" indent="-571500" algn="just">
              <a:buFont typeface="+mj-lt"/>
              <a:buAutoNum type="romanLcPeriod"/>
              <a:defRPr/>
            </a:pPr>
            <a:r>
              <a:rPr lang="en-US" altLang="en-US" dirty="0"/>
              <a:t>Objectives Resolution - Included as preamble to the constitution.</a:t>
            </a:r>
            <a:endParaRPr lang="en-US" altLang="en-US" dirty="0"/>
          </a:p>
          <a:p>
            <a:pPr marL="937260" lvl="1" indent="-571500" algn="just">
              <a:buFont typeface="+mj-lt"/>
              <a:buAutoNum type="romanLcPeriod"/>
              <a:defRPr/>
            </a:pPr>
            <a:r>
              <a:rPr lang="en-US" altLang="en-US" dirty="0"/>
              <a:t>Islamic Law - No Law would be passed against the teachings of the Quran and Sunnah, and existing laws would be made Islamic in character.</a:t>
            </a:r>
            <a:endParaRPr lang="en-US" altLang="en-US" dirty="0"/>
          </a:p>
          <a:p>
            <a:pPr marL="937260" lvl="1" indent="-571500" algn="just">
              <a:buFont typeface="+mj-lt"/>
              <a:buAutoNum type="romanLcPeriod"/>
              <a:defRPr/>
            </a:pPr>
            <a:r>
              <a:rPr lang="en-US" altLang="en-US" dirty="0"/>
              <a:t>Muslim President - a requirement.</a:t>
            </a:r>
            <a:endParaRPr lang="en-US" altLang="en-US" dirty="0"/>
          </a:p>
          <a:p>
            <a:pPr marL="937260" lvl="1" indent="-571500" algn="just">
              <a:buFont typeface="+mj-lt"/>
              <a:buAutoNum type="romanLcPeriod"/>
              <a:defRPr/>
            </a:pPr>
            <a:r>
              <a:rPr lang="en-US" altLang="en-US" dirty="0"/>
              <a:t>Religious Freedom - Freedom to profess, practice and propagate any religion and the right to establish, maintain and manage religious institutions.</a:t>
            </a:r>
            <a:endParaRPr lang="en-US" altLang="en-US" dirty="0"/>
          </a:p>
          <a:p>
            <a:pPr marL="937260" lvl="1" indent="-571500" algn="just">
              <a:buFont typeface="+mj-lt"/>
              <a:buAutoNum type="romanLcPeriod"/>
              <a:defRPr/>
            </a:pPr>
            <a:r>
              <a:rPr lang="en-US" altLang="en-US" dirty="0"/>
              <a:t>Life According to the Holy Quran and Sunnah- According to the directive principles, steps were to be taken to enable the Muslims of Pakistan individually and collectively to order their lives in accordance with the Holy Quran and Sunnah</a:t>
            </a:r>
            <a:r>
              <a:rPr lang="en-US" altLang="en-US" dirty="0" smtClean="0"/>
              <a:t>.</a:t>
            </a:r>
            <a:endParaRPr lang="en-US" altLang="en-US" dirty="0"/>
          </a:p>
        </p:txBody>
      </p:sp>
      <p:sp>
        <p:nvSpPr>
          <p:cNvPr id="2" name="Date Placeholder 1"/>
          <p:cNvSpPr>
            <a:spLocks noGrp="1"/>
          </p:cNvSpPr>
          <p:nvPr>
            <p:ph type="dt" sz="half" idx="10"/>
          </p:nvPr>
        </p:nvSpPr>
        <p:spPr/>
        <p:txBody>
          <a:bodyPr/>
          <a:lstStyle/>
          <a:p>
            <a:fld id="{2455727D-BF83-4B95-8B39-F9BE806FB6AB}"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0"/>
            <a:ext cx="9144000" cy="990600"/>
          </a:xfrm>
        </p:spPr>
        <p:txBody>
          <a:bodyPr/>
          <a:lstStyle/>
          <a:p>
            <a:pPr algn="ctr" eaLnBrk="1" hangingPunct="1"/>
            <a:r>
              <a:rPr lang="en-US" altLang="en-US" sz="4000" b="1" dirty="0" smtClean="0"/>
              <a:t>Islamic Provisions of Constitution of 1956 </a:t>
            </a:r>
            <a:endParaRPr lang="en-US" altLang="en-US" sz="4000" b="1" dirty="0" smtClean="0"/>
          </a:p>
        </p:txBody>
      </p:sp>
      <p:sp>
        <p:nvSpPr>
          <p:cNvPr id="11267" name="Rectangle 3"/>
          <p:cNvSpPr>
            <a:spLocks noGrp="1" noChangeArrowheads="1"/>
          </p:cNvSpPr>
          <p:nvPr>
            <p:ph type="body" idx="1"/>
          </p:nvPr>
        </p:nvSpPr>
        <p:spPr>
          <a:xfrm>
            <a:off x="0" y="838200"/>
            <a:ext cx="9144000" cy="6019800"/>
          </a:xfrm>
        </p:spPr>
        <p:txBody>
          <a:bodyPr>
            <a:normAutofit/>
          </a:bodyPr>
          <a:lstStyle/>
          <a:p>
            <a:pPr marL="880110" lvl="1" indent="-514350" algn="just">
              <a:buAutoNum type="romanLcPeriod" startAt="7"/>
              <a:defRPr/>
            </a:pPr>
            <a:r>
              <a:rPr lang="en-US" altLang="en-US" dirty="0" smtClean="0"/>
              <a:t>Teachings </a:t>
            </a:r>
            <a:r>
              <a:rPr lang="en-US" altLang="en-US" dirty="0"/>
              <a:t>of the Holy Quran - Were to be made compulsory for all </a:t>
            </a:r>
            <a:r>
              <a:rPr lang="en-US" altLang="en-US" dirty="0" smtClean="0"/>
              <a:t>Muslims.</a:t>
            </a:r>
            <a:endParaRPr lang="en-US" altLang="en-US" dirty="0" smtClean="0"/>
          </a:p>
          <a:p>
            <a:pPr marL="880110" lvl="1" indent="-514350" algn="just">
              <a:buAutoNum type="romanLcPeriod" startAt="7"/>
              <a:defRPr/>
            </a:pPr>
            <a:r>
              <a:rPr lang="en-US" altLang="en-US" dirty="0" smtClean="0"/>
              <a:t>Slavery </a:t>
            </a:r>
            <a:r>
              <a:rPr lang="en-US" altLang="en-US" dirty="0"/>
              <a:t>and forced </a:t>
            </a:r>
            <a:r>
              <a:rPr lang="en-US" altLang="en-US" dirty="0" err="1"/>
              <a:t>labour</a:t>
            </a:r>
            <a:r>
              <a:rPr lang="en-US" altLang="en-US" dirty="0"/>
              <a:t> were </a:t>
            </a:r>
            <a:r>
              <a:rPr lang="en-US" altLang="en-US" dirty="0" smtClean="0"/>
              <a:t>prohibited.</a:t>
            </a:r>
            <a:endParaRPr lang="en-US" altLang="en-US" dirty="0" smtClean="0"/>
          </a:p>
          <a:p>
            <a:pPr marL="880110" lvl="1" indent="-514350" algn="just">
              <a:buAutoNum type="romanLcPeriod" startAt="7"/>
              <a:defRPr/>
            </a:pPr>
            <a:r>
              <a:rPr lang="en-US" altLang="en-US" dirty="0" smtClean="0"/>
              <a:t>Alcohol </a:t>
            </a:r>
            <a:r>
              <a:rPr lang="en-US" altLang="en-US" dirty="0"/>
              <a:t>and narcotics - sale was banned and were </a:t>
            </a:r>
            <a:r>
              <a:rPr lang="en-US" altLang="en-US" dirty="0" smtClean="0"/>
              <a:t>prohibited.</a:t>
            </a:r>
            <a:endParaRPr lang="en-US" altLang="en-US" dirty="0" smtClean="0"/>
          </a:p>
          <a:p>
            <a:pPr marL="880110" lvl="1" indent="-514350" algn="just">
              <a:buAutoNum type="romanLcPeriod" startAt="7"/>
              <a:defRPr/>
            </a:pPr>
            <a:r>
              <a:rPr lang="en-US" altLang="en-US" dirty="0" smtClean="0"/>
              <a:t>Prostitution </a:t>
            </a:r>
            <a:r>
              <a:rPr lang="en-US" altLang="en-US" dirty="0"/>
              <a:t>- was </a:t>
            </a:r>
            <a:r>
              <a:rPr lang="en-US" altLang="en-US" dirty="0" smtClean="0"/>
              <a:t>prohibited. </a:t>
            </a:r>
            <a:endParaRPr lang="en-US" altLang="en-US" dirty="0"/>
          </a:p>
          <a:p>
            <a:pPr marL="880110" lvl="1" indent="-514350" algn="just">
              <a:buAutoNum type="romanLcPeriod" startAt="7"/>
              <a:defRPr/>
            </a:pPr>
            <a:r>
              <a:rPr lang="en-US" altLang="en-US" dirty="0" smtClean="0"/>
              <a:t>Special </a:t>
            </a:r>
            <a:r>
              <a:rPr lang="en-US" altLang="en-US" dirty="0"/>
              <a:t>tax - No person should be compelled to pay any special tax whose proceeds were to be spent on the propagation of any religion other than the person's </a:t>
            </a:r>
            <a:r>
              <a:rPr lang="en-US" altLang="en-US" dirty="0" smtClean="0"/>
              <a:t>own.</a:t>
            </a:r>
            <a:endParaRPr lang="en-US" altLang="en-US" dirty="0" smtClean="0"/>
          </a:p>
          <a:p>
            <a:pPr marL="880110" lvl="1" indent="-514350" algn="just">
              <a:buAutoNum type="romanLcPeriod" startAt="7"/>
              <a:defRPr/>
            </a:pPr>
            <a:r>
              <a:rPr lang="en-US" altLang="en-US" dirty="0" smtClean="0"/>
              <a:t>Unity </a:t>
            </a:r>
            <a:r>
              <a:rPr lang="en-US" altLang="en-US" dirty="0"/>
              <a:t>among Muslim countries - States were required to strengthen the bonds of </a:t>
            </a:r>
            <a:r>
              <a:rPr lang="en-US" altLang="en-US" dirty="0" smtClean="0"/>
              <a:t>Muslims.</a:t>
            </a:r>
            <a:endParaRPr lang="en-US" altLang="en-US" dirty="0" smtClean="0"/>
          </a:p>
          <a:p>
            <a:pPr marL="880110" lvl="1" indent="-514350" algn="just">
              <a:buAutoNum type="romanLcPeriod" startAt="7"/>
              <a:defRPr/>
            </a:pPr>
            <a:r>
              <a:rPr lang="en-US" altLang="en-US" dirty="0" smtClean="0"/>
              <a:t>Organization </a:t>
            </a:r>
            <a:r>
              <a:rPr lang="en-US" altLang="en-US" dirty="0"/>
              <a:t>for Islamic Research and Instructions - The president was required to set up an organization for Islamic Research and Instruction in advanced studies to assist in the reconstruction of Muslim society on a true Islamic basis.</a:t>
            </a:r>
            <a:endParaRPr lang="en-US" altLang="en-US" dirty="0"/>
          </a:p>
        </p:txBody>
      </p:sp>
      <p:sp>
        <p:nvSpPr>
          <p:cNvPr id="2" name="Date Placeholder 1"/>
          <p:cNvSpPr>
            <a:spLocks noGrp="1"/>
          </p:cNvSpPr>
          <p:nvPr>
            <p:ph type="dt" sz="half" idx="10"/>
          </p:nvPr>
        </p:nvSpPr>
        <p:spPr/>
        <p:txBody>
          <a:bodyPr/>
          <a:lstStyle/>
          <a:p>
            <a:fld id="{F651615F-04F9-4D25-8E7A-ADBCE538523A}"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1"/>
          <a:stretch>
            <a:fillRect/>
          </a:stretch>
        </p:blipFill>
        <p:spPr>
          <a:xfrm>
            <a:off x="0" y="0"/>
            <a:ext cx="9144000" cy="6858000"/>
          </a:xfrm>
          <a:prstGeom prst="rect">
            <a:avLst/>
          </a:prstGeom>
        </p:spPr>
      </p:pic>
      <p:sp>
        <p:nvSpPr>
          <p:cNvPr id="2" name="Title 1"/>
          <p:cNvSpPr>
            <a:spLocks noGrp="1"/>
          </p:cNvSpPr>
          <p:nvPr>
            <p:ph type="title"/>
          </p:nvPr>
        </p:nvSpPr>
        <p:spPr>
          <a:xfrm>
            <a:off x="152400" y="704088"/>
            <a:ext cx="8763000" cy="1048512"/>
          </a:xfrm>
        </p:spPr>
        <p:txBody>
          <a:bodyPr>
            <a:normAutofit/>
          </a:bodyPr>
          <a:lstStyle/>
          <a:p>
            <a:pPr algn="ctr"/>
            <a:r>
              <a:rPr lang="en-US" sz="2800" b="1" dirty="0" smtClean="0">
                <a:solidFill>
                  <a:srgbClr val="FF0000"/>
                </a:solidFill>
              </a:rPr>
              <a:t>Military Generals prefer Presidential Form of Constitutions</a:t>
            </a:r>
            <a:endParaRPr lang="en-US" sz="2800" b="1" dirty="0">
              <a:solidFill>
                <a:srgbClr val="FF0000"/>
              </a:solidFill>
            </a:endParaRPr>
          </a:p>
        </p:txBody>
      </p:sp>
      <p:sp>
        <p:nvSpPr>
          <p:cNvPr id="4" name="Date Placeholder 3"/>
          <p:cNvSpPr>
            <a:spLocks noGrp="1"/>
          </p:cNvSpPr>
          <p:nvPr>
            <p:ph type="dt" sz="half" idx="10"/>
          </p:nvPr>
        </p:nvSpPr>
        <p:spPr/>
        <p:txBody>
          <a:bodyPr/>
          <a:lstStyle/>
          <a:p>
            <a:fld id="{F1D7C136-739F-4523-BC92-1EA525A0253E}" type="datetime2">
              <a:rPr lang="en-US" smtClean="0"/>
            </a:fld>
            <a:endParaRPr lang="en-US"/>
          </a:p>
        </p:txBody>
      </p:sp>
      <p:sp>
        <p:nvSpPr>
          <p:cNvPr id="5" name="Footer Placeholder 4"/>
          <p:cNvSpPr>
            <a:spLocks noGrp="1"/>
          </p:cNvSpPr>
          <p:nvPr>
            <p:ph type="ftr" sz="quarter" idx="11"/>
          </p:nvPr>
        </p:nvSpPr>
        <p:spPr/>
        <p:txBody>
          <a:bodyPr/>
          <a:lstStyle/>
          <a:p>
            <a:r>
              <a:rPr lang="en-US" smtClean="0"/>
              <a:t>Pakistan Affairs </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
        <p:nvSpPr>
          <p:cNvPr id="3" name="Content Placeholder 2"/>
          <p:cNvSpPr>
            <a:spLocks noGrp="1"/>
          </p:cNvSpPr>
          <p:nvPr>
            <p:ph idx="1"/>
          </p:nvPr>
        </p:nvSpPr>
        <p:spPr/>
        <p:txBody>
          <a:bodyPr/>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122238"/>
            <a:ext cx="9144000" cy="890587"/>
          </a:xfrm>
        </p:spPr>
        <p:txBody>
          <a:bodyPr/>
          <a:lstStyle/>
          <a:p>
            <a:pPr algn="ctr" eaLnBrk="1" hangingPunct="1"/>
            <a:r>
              <a:rPr lang="en-US" altLang="en-US" b="1" smtClean="0"/>
              <a:t>Constitution of 1962 </a:t>
            </a:r>
            <a:endParaRPr lang="en-US" altLang="en-US" b="1" smtClean="0"/>
          </a:p>
        </p:txBody>
      </p:sp>
      <p:sp>
        <p:nvSpPr>
          <p:cNvPr id="12291" name="Rectangle 3"/>
          <p:cNvSpPr>
            <a:spLocks noGrp="1" noChangeArrowheads="1"/>
          </p:cNvSpPr>
          <p:nvPr>
            <p:ph type="body" idx="1"/>
          </p:nvPr>
        </p:nvSpPr>
        <p:spPr>
          <a:xfrm>
            <a:off x="0" y="990600"/>
            <a:ext cx="9144000" cy="5867400"/>
          </a:xfrm>
        </p:spPr>
        <p:txBody>
          <a:bodyPr/>
          <a:lstStyle/>
          <a:p>
            <a:pPr algn="just" eaLnBrk="1" hangingPunct="1">
              <a:lnSpc>
                <a:spcPct val="90000"/>
              </a:lnSpc>
              <a:defRPr/>
            </a:pPr>
            <a:r>
              <a:rPr lang="en-US" altLang="en-US" sz="2800" dirty="0"/>
              <a:t>General </a:t>
            </a:r>
            <a:r>
              <a:rPr lang="en-US" altLang="en-US" sz="2800" dirty="0" err="1"/>
              <a:t>Ayub</a:t>
            </a:r>
            <a:r>
              <a:rPr lang="en-US" altLang="en-US" sz="2800" dirty="0"/>
              <a:t> Khan wanted to introduce a controlled and limited democracy as he believed that western style democracy did not suit Pakistan. Therefore he introduced the constitution </a:t>
            </a:r>
            <a:r>
              <a:rPr lang="en-US" altLang="en-US" sz="2800" dirty="0" smtClean="0"/>
              <a:t>of 1962 </a:t>
            </a:r>
            <a:r>
              <a:rPr lang="en-US" altLang="en-US" sz="2800" dirty="0"/>
              <a:t>on </a:t>
            </a:r>
            <a:r>
              <a:rPr lang="en-US" altLang="en-US" sz="2800" dirty="0" smtClean="0"/>
              <a:t>1</a:t>
            </a:r>
            <a:r>
              <a:rPr lang="en-US" altLang="en-US" sz="2800" baseline="30000" dirty="0" smtClean="0"/>
              <a:t>st</a:t>
            </a:r>
            <a:r>
              <a:rPr lang="en-US" altLang="en-US" sz="2800" dirty="0" smtClean="0"/>
              <a:t> </a:t>
            </a:r>
            <a:r>
              <a:rPr lang="en-US" altLang="en-US" sz="2800" dirty="0"/>
              <a:t>March thereby abrogating the previous constitution. </a:t>
            </a:r>
            <a:endParaRPr lang="en-US" altLang="en-US" sz="2800" dirty="0"/>
          </a:p>
          <a:p>
            <a:pPr algn="just" eaLnBrk="1" hangingPunct="1">
              <a:lnSpc>
                <a:spcPct val="90000"/>
              </a:lnSpc>
              <a:defRPr/>
            </a:pPr>
            <a:r>
              <a:rPr lang="en-US" altLang="en-US" sz="2800" b="1" dirty="0"/>
              <a:t>Main Features of 1962 Constitution :</a:t>
            </a:r>
            <a:endParaRPr lang="en-US" altLang="en-US" sz="2800" dirty="0"/>
          </a:p>
          <a:p>
            <a:pPr lvl="1" algn="just" eaLnBrk="1" hangingPunct="1">
              <a:lnSpc>
                <a:spcPct val="90000"/>
              </a:lnSpc>
              <a:defRPr/>
            </a:pPr>
            <a:r>
              <a:rPr lang="en-US" altLang="en-US" sz="2600" dirty="0"/>
              <a:t>Presidential form of Government. </a:t>
            </a:r>
            <a:endParaRPr lang="en-US" altLang="en-US" sz="2600" dirty="0"/>
          </a:p>
          <a:p>
            <a:pPr lvl="1" algn="just" eaLnBrk="1" hangingPunct="1">
              <a:lnSpc>
                <a:spcPct val="90000"/>
              </a:lnSpc>
              <a:defRPr/>
            </a:pPr>
            <a:r>
              <a:rPr lang="en-US" altLang="en-US" sz="2600" dirty="0"/>
              <a:t>Basic Democracy </a:t>
            </a:r>
            <a:endParaRPr lang="en-US" altLang="en-US" sz="2600" dirty="0"/>
          </a:p>
          <a:p>
            <a:pPr lvl="1" algn="just" eaLnBrk="1" hangingPunct="1">
              <a:lnSpc>
                <a:spcPct val="90000"/>
              </a:lnSpc>
              <a:defRPr/>
            </a:pPr>
            <a:r>
              <a:rPr lang="en-US" altLang="en-US" sz="2600" dirty="0"/>
              <a:t>Principle of maximum provincial autonomy, equality of mankind, independence of judiciary, rights of minorities. </a:t>
            </a:r>
            <a:endParaRPr lang="en-US" altLang="en-US" sz="2600" dirty="0"/>
          </a:p>
          <a:p>
            <a:pPr lvl="1" algn="just" eaLnBrk="1" hangingPunct="1">
              <a:lnSpc>
                <a:spcPct val="90000"/>
              </a:lnSpc>
              <a:defRPr/>
            </a:pPr>
            <a:r>
              <a:rPr lang="en-US" altLang="en-US" sz="2600" dirty="0"/>
              <a:t>Islamic advisory council was constituted to advise govt. over Islamic law making. </a:t>
            </a:r>
            <a:endParaRPr lang="en-US" altLang="en-US" sz="2600" dirty="0"/>
          </a:p>
          <a:p>
            <a:pPr eaLnBrk="1" hangingPunct="1">
              <a:lnSpc>
                <a:spcPct val="90000"/>
              </a:lnSpc>
              <a:defRPr/>
            </a:pPr>
            <a:endParaRPr lang="en-US" altLang="en-US" dirty="0"/>
          </a:p>
        </p:txBody>
      </p:sp>
      <p:sp>
        <p:nvSpPr>
          <p:cNvPr id="2" name="Date Placeholder 1"/>
          <p:cNvSpPr>
            <a:spLocks noGrp="1"/>
          </p:cNvSpPr>
          <p:nvPr>
            <p:ph type="dt" sz="half" idx="10"/>
          </p:nvPr>
        </p:nvSpPr>
        <p:spPr/>
        <p:txBody>
          <a:bodyPr/>
          <a:lstStyle/>
          <a:p>
            <a:fld id="{A3DCF7CF-E29D-424B-B287-011B2AECF193}"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122238"/>
            <a:ext cx="9144000" cy="890587"/>
          </a:xfrm>
        </p:spPr>
        <p:txBody>
          <a:bodyPr/>
          <a:lstStyle/>
          <a:p>
            <a:pPr algn="ctr" eaLnBrk="1" hangingPunct="1"/>
            <a:r>
              <a:rPr lang="en-US" altLang="en-US" b="1" smtClean="0"/>
              <a:t>Constitution of 1962 </a:t>
            </a:r>
            <a:endParaRPr lang="en-US" altLang="en-US" b="1" smtClean="0"/>
          </a:p>
        </p:txBody>
      </p:sp>
      <p:sp>
        <p:nvSpPr>
          <p:cNvPr id="12291" name="Rectangle 3"/>
          <p:cNvSpPr>
            <a:spLocks noGrp="1" noChangeArrowheads="1"/>
          </p:cNvSpPr>
          <p:nvPr>
            <p:ph type="body" idx="1"/>
          </p:nvPr>
        </p:nvSpPr>
        <p:spPr>
          <a:xfrm>
            <a:off x="0" y="990600"/>
            <a:ext cx="9144000" cy="5867400"/>
          </a:xfrm>
        </p:spPr>
        <p:txBody>
          <a:bodyPr>
            <a:normAutofit fontScale="92500"/>
          </a:bodyPr>
          <a:lstStyle/>
          <a:p>
            <a:pPr algn="just">
              <a:lnSpc>
                <a:spcPct val="90000"/>
              </a:lnSpc>
              <a:defRPr/>
            </a:pPr>
            <a:r>
              <a:rPr lang="en-US" altLang="en-US" sz="2800" dirty="0"/>
              <a:t>Title of the State will be Islamic Republic of Pakistan.</a:t>
            </a:r>
            <a:endParaRPr lang="en-US" altLang="en-US" sz="2800" dirty="0"/>
          </a:p>
          <a:p>
            <a:pPr algn="just">
              <a:lnSpc>
                <a:spcPct val="90000"/>
              </a:lnSpc>
              <a:defRPr/>
            </a:pPr>
            <a:r>
              <a:rPr lang="en-US" altLang="en-US" sz="2800" dirty="0"/>
              <a:t>A Powerful President who was responsible for administration and affairs of the state. He should be a Muslim, no less than 40 years of age, should be capable to be a member of NA. He would be elected through not direct elections for a time of five years. If he has held office for more than 8 years, he could look for reelection with the support of the NA and the PAs. National Assembly was given the power to charge the president, however it was difficult to achieve. President could dissolve the NA but in that case he must seek re-election.</a:t>
            </a:r>
            <a:endParaRPr lang="en-US" altLang="en-US" sz="2800" dirty="0"/>
          </a:p>
          <a:p>
            <a:pPr algn="just">
              <a:lnSpc>
                <a:spcPct val="90000"/>
              </a:lnSpc>
              <a:defRPr/>
            </a:pPr>
            <a:r>
              <a:rPr lang="en-US" altLang="en-US" sz="2800" dirty="0"/>
              <a:t>President was the central point of all the Executive, Legislative and Judicial powers. Cabinet was responsible to him. All key appointments were to be made by President. He could issue Ordinances. He could also announce State of Emergency in the country.</a:t>
            </a:r>
            <a:endParaRPr lang="en-US" altLang="en-US" sz="2800" dirty="0"/>
          </a:p>
          <a:p>
            <a:pPr eaLnBrk="1" hangingPunct="1">
              <a:lnSpc>
                <a:spcPct val="90000"/>
              </a:lnSpc>
              <a:defRPr/>
            </a:pPr>
            <a:endParaRPr lang="en-US" altLang="en-US" dirty="0"/>
          </a:p>
        </p:txBody>
      </p:sp>
      <p:sp>
        <p:nvSpPr>
          <p:cNvPr id="2" name="Date Placeholder 1"/>
          <p:cNvSpPr>
            <a:spLocks noGrp="1"/>
          </p:cNvSpPr>
          <p:nvPr>
            <p:ph type="dt" sz="half" idx="10"/>
          </p:nvPr>
        </p:nvSpPr>
        <p:spPr/>
        <p:txBody>
          <a:bodyPr/>
          <a:lstStyle/>
          <a:p>
            <a:fld id="{9F6A2520-5F44-4832-84C7-FD1F153AE26E}"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122238"/>
            <a:ext cx="9144000" cy="890587"/>
          </a:xfrm>
        </p:spPr>
        <p:txBody>
          <a:bodyPr/>
          <a:lstStyle/>
          <a:p>
            <a:pPr algn="ctr" eaLnBrk="1" hangingPunct="1"/>
            <a:r>
              <a:rPr lang="en-US" altLang="en-US" b="1" smtClean="0"/>
              <a:t>Constitution of 1962 </a:t>
            </a:r>
            <a:endParaRPr lang="en-US" altLang="en-US" b="1" smtClean="0"/>
          </a:p>
        </p:txBody>
      </p:sp>
      <p:sp>
        <p:nvSpPr>
          <p:cNvPr id="12291" name="Rectangle 3"/>
          <p:cNvSpPr>
            <a:spLocks noGrp="1" noChangeArrowheads="1"/>
          </p:cNvSpPr>
          <p:nvPr>
            <p:ph type="body" idx="1"/>
          </p:nvPr>
        </p:nvSpPr>
        <p:spPr>
          <a:xfrm>
            <a:off x="0" y="990600"/>
            <a:ext cx="9144000" cy="5867400"/>
          </a:xfrm>
        </p:spPr>
        <p:txBody>
          <a:bodyPr/>
          <a:lstStyle/>
          <a:p>
            <a:pPr algn="just">
              <a:lnSpc>
                <a:spcPct val="90000"/>
              </a:lnSpc>
              <a:defRPr/>
            </a:pPr>
            <a:r>
              <a:rPr lang="en-US" altLang="en-US" sz="2800" dirty="0"/>
              <a:t>NA was consisted of one house on the basis of principle of parity between two wings of the country. There were 150 seats plus 6 seats were reserved for women. All were elected indirectly. For the membership minimum age limit was 25 years.</a:t>
            </a:r>
            <a:endParaRPr lang="en-US" altLang="en-US" sz="2800" dirty="0"/>
          </a:p>
          <a:p>
            <a:pPr algn="just">
              <a:lnSpc>
                <a:spcPct val="90000"/>
              </a:lnSpc>
              <a:defRPr/>
            </a:pPr>
            <a:r>
              <a:rPr lang="en-US" altLang="en-US" sz="2800" dirty="0"/>
              <a:t>NA had all the powers of law making but law was to be finally ratified by the president. President could sign, reject or return the bill.</a:t>
            </a:r>
            <a:endParaRPr lang="en-US" altLang="en-US" sz="2800" dirty="0"/>
          </a:p>
          <a:p>
            <a:pPr algn="just">
              <a:lnSpc>
                <a:spcPct val="90000"/>
              </a:lnSpc>
              <a:defRPr/>
            </a:pPr>
            <a:r>
              <a:rPr lang="en-US" altLang="en-US" sz="2800" dirty="0"/>
              <a:t>Financial Powers of NA were limited. Only new expenses could be voted. NA could not reject join Fund List and Recurring Expenditure.</a:t>
            </a:r>
            <a:endParaRPr lang="en-US" altLang="en-US" sz="2800" dirty="0"/>
          </a:p>
          <a:p>
            <a:pPr algn="just">
              <a:lnSpc>
                <a:spcPct val="90000"/>
              </a:lnSpc>
              <a:defRPr/>
            </a:pPr>
            <a:r>
              <a:rPr lang="en-US" altLang="en-US" sz="2800" dirty="0"/>
              <a:t>There were two provinces of the federation: East Pakistan and West Pakistan. Only one list of subjects, i.e. the Central list was given in the constitution.</a:t>
            </a:r>
            <a:endParaRPr lang="en-US" altLang="en-US" sz="2800" dirty="0"/>
          </a:p>
          <a:p>
            <a:pPr eaLnBrk="1" hangingPunct="1">
              <a:lnSpc>
                <a:spcPct val="90000"/>
              </a:lnSpc>
              <a:defRPr/>
            </a:pPr>
            <a:endParaRPr lang="en-US" altLang="en-US" dirty="0"/>
          </a:p>
        </p:txBody>
      </p:sp>
      <p:sp>
        <p:nvSpPr>
          <p:cNvPr id="2" name="Date Placeholder 1"/>
          <p:cNvSpPr>
            <a:spLocks noGrp="1"/>
          </p:cNvSpPr>
          <p:nvPr>
            <p:ph type="dt" sz="half" idx="10"/>
          </p:nvPr>
        </p:nvSpPr>
        <p:spPr/>
        <p:txBody>
          <a:bodyPr/>
          <a:lstStyle/>
          <a:p>
            <a:fld id="{F6EB403C-F7AF-4CCC-853E-9F569EB7BA83}"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0" y="122238"/>
            <a:ext cx="9144000" cy="890587"/>
          </a:xfrm>
        </p:spPr>
        <p:txBody>
          <a:bodyPr/>
          <a:lstStyle/>
          <a:p>
            <a:pPr algn="ctr" eaLnBrk="1" hangingPunct="1"/>
            <a:r>
              <a:rPr lang="en-US" altLang="en-US" b="1" smtClean="0"/>
              <a:t>Constitution of 1962 </a:t>
            </a:r>
            <a:endParaRPr lang="en-US" altLang="en-US" b="1" smtClean="0"/>
          </a:p>
        </p:txBody>
      </p:sp>
      <p:sp>
        <p:nvSpPr>
          <p:cNvPr id="12291" name="Rectangle 3"/>
          <p:cNvSpPr>
            <a:spLocks noGrp="1" noChangeArrowheads="1"/>
          </p:cNvSpPr>
          <p:nvPr>
            <p:ph type="body" idx="1"/>
          </p:nvPr>
        </p:nvSpPr>
        <p:spPr>
          <a:xfrm>
            <a:off x="0" y="990600"/>
            <a:ext cx="9144000" cy="5867400"/>
          </a:xfrm>
        </p:spPr>
        <p:txBody>
          <a:bodyPr/>
          <a:lstStyle/>
          <a:p>
            <a:pPr algn="just">
              <a:lnSpc>
                <a:spcPct val="90000"/>
              </a:lnSpc>
              <a:defRPr/>
            </a:pPr>
            <a:r>
              <a:rPr lang="en-US" altLang="en-US" sz="2800" dirty="0"/>
              <a:t>Governors were head of the provinces and govern the province with his cabinet. Provincial governments were directly under the control of President. There was a strong center with a Powerful President. He had enough powers to manage provincial affairs. In case of emergency powers Central government could take direct control of the province.</a:t>
            </a:r>
            <a:endParaRPr lang="en-US" altLang="en-US" sz="2800" dirty="0"/>
          </a:p>
          <a:p>
            <a:pPr algn="just">
              <a:lnSpc>
                <a:spcPct val="90000"/>
              </a:lnSpc>
              <a:defRPr/>
            </a:pPr>
            <a:r>
              <a:rPr lang="en-US" altLang="en-US" sz="2800" dirty="0"/>
              <a:t>Principles of Policy</a:t>
            </a:r>
            <a:endParaRPr lang="en-US" altLang="en-US" sz="2800" dirty="0"/>
          </a:p>
          <a:p>
            <a:pPr marL="907415" lvl="1" indent="-514350" algn="just">
              <a:lnSpc>
                <a:spcPct val="90000"/>
              </a:lnSpc>
              <a:buFont typeface="+mj-lt"/>
              <a:buAutoNum type="romanLcPeriod"/>
              <a:defRPr/>
            </a:pPr>
            <a:r>
              <a:rPr lang="en-US" altLang="en-US" dirty="0" smtClean="0"/>
              <a:t>National </a:t>
            </a:r>
            <a:r>
              <a:rPr lang="en-US" altLang="en-US" dirty="0"/>
              <a:t>solidarity would be observed.</a:t>
            </a:r>
            <a:endParaRPr lang="en-US" altLang="en-US" dirty="0"/>
          </a:p>
          <a:p>
            <a:pPr marL="907415" lvl="1" indent="-514350" algn="just">
              <a:lnSpc>
                <a:spcPct val="90000"/>
              </a:lnSpc>
              <a:buFont typeface="+mj-lt"/>
              <a:buAutoNum type="romanLcPeriod"/>
              <a:defRPr/>
            </a:pPr>
            <a:r>
              <a:rPr lang="en-US" altLang="en-US" dirty="0" smtClean="0"/>
              <a:t>Interests </a:t>
            </a:r>
            <a:r>
              <a:rPr lang="en-US" altLang="en-US" dirty="0"/>
              <a:t>of backward people would be looked after.</a:t>
            </a:r>
            <a:endParaRPr lang="en-US" altLang="en-US" dirty="0"/>
          </a:p>
          <a:p>
            <a:pPr marL="907415" lvl="1" indent="-514350" algn="just">
              <a:lnSpc>
                <a:spcPct val="90000"/>
              </a:lnSpc>
              <a:buFont typeface="+mj-lt"/>
              <a:buAutoNum type="romanLcPeriod"/>
              <a:defRPr/>
            </a:pPr>
            <a:r>
              <a:rPr lang="en-US" altLang="en-US" dirty="0" smtClean="0"/>
              <a:t>Opportunities </a:t>
            </a:r>
            <a:r>
              <a:rPr lang="en-US" altLang="en-US" dirty="0"/>
              <a:t>for participation in national life.</a:t>
            </a:r>
            <a:endParaRPr lang="en-US" altLang="en-US" dirty="0"/>
          </a:p>
          <a:p>
            <a:pPr marL="907415" lvl="1" indent="-514350" algn="just">
              <a:lnSpc>
                <a:spcPct val="90000"/>
              </a:lnSpc>
              <a:buFont typeface="+mj-lt"/>
              <a:buAutoNum type="romanLcPeriod"/>
              <a:defRPr/>
            </a:pPr>
            <a:r>
              <a:rPr lang="en-US" altLang="en-US" dirty="0" smtClean="0"/>
              <a:t>Education </a:t>
            </a:r>
            <a:r>
              <a:rPr lang="en-US" altLang="en-US" dirty="0"/>
              <a:t>and well being of people.</a:t>
            </a:r>
            <a:endParaRPr lang="en-US" altLang="en-US" dirty="0"/>
          </a:p>
          <a:p>
            <a:pPr marL="907415" lvl="1" indent="-514350" algn="just">
              <a:lnSpc>
                <a:spcPct val="90000"/>
              </a:lnSpc>
              <a:buFont typeface="+mj-lt"/>
              <a:buAutoNum type="romanLcPeriod"/>
              <a:defRPr/>
            </a:pPr>
            <a:r>
              <a:rPr lang="en-US" altLang="en-US" dirty="0" smtClean="0"/>
              <a:t>Islam </a:t>
            </a:r>
            <a:r>
              <a:rPr lang="en-US" altLang="en-US" dirty="0"/>
              <a:t>would be implemented in day to day life.</a:t>
            </a:r>
            <a:endParaRPr lang="en-US" altLang="en-US" dirty="0"/>
          </a:p>
        </p:txBody>
      </p:sp>
      <p:sp>
        <p:nvSpPr>
          <p:cNvPr id="2" name="Date Placeholder 1"/>
          <p:cNvSpPr>
            <a:spLocks noGrp="1"/>
          </p:cNvSpPr>
          <p:nvPr>
            <p:ph type="dt" sz="half" idx="10"/>
          </p:nvPr>
        </p:nvSpPr>
        <p:spPr/>
        <p:txBody>
          <a:bodyPr/>
          <a:lstStyle/>
          <a:p>
            <a:fld id="{0EDE2451-8FB9-4104-BB5B-C66E636AA177}"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1371600"/>
            <a:ext cx="7851648" cy="1905000"/>
          </a:xfrm>
        </p:spPr>
        <p:txBody>
          <a:bodyPr>
            <a:normAutofit/>
          </a:bodyPr>
          <a:lstStyle/>
          <a:p>
            <a:pPr algn="ctr">
              <a:defRPr/>
            </a:pPr>
            <a:r>
              <a:rPr lang="en-US" sz="5400" dirty="0" smtClean="0"/>
              <a:t>Constitutions of Pakistan</a:t>
            </a:r>
            <a:br>
              <a:rPr lang="en-US" sz="5400" dirty="0" smtClean="0"/>
            </a:br>
            <a:r>
              <a:rPr lang="en-US" sz="6000" dirty="0" smtClean="0"/>
              <a:t> </a:t>
            </a:r>
            <a:endParaRPr lang="en-US" dirty="0"/>
          </a:p>
        </p:txBody>
      </p:sp>
      <p:sp>
        <p:nvSpPr>
          <p:cNvPr id="45059" name="Subtitle 2"/>
          <p:cNvSpPr>
            <a:spLocks noGrp="1"/>
          </p:cNvSpPr>
          <p:nvPr>
            <p:ph type="subTitle" idx="1"/>
          </p:nvPr>
        </p:nvSpPr>
        <p:spPr>
          <a:xfrm>
            <a:off x="533400" y="3228975"/>
            <a:ext cx="7854950" cy="1752600"/>
          </a:xfrm>
        </p:spPr>
        <p:txBody>
          <a:bodyPr/>
          <a:lstStyle/>
          <a:p>
            <a:pPr marR="0" algn="ctr" eaLnBrk="1" hangingPunct="1"/>
            <a:r>
              <a:rPr lang="en-US" altLang="en-US" smtClean="0"/>
              <a:t>Ms. Tehmina Ejaz</a:t>
            </a:r>
            <a:endParaRPr lang="en-US" altLang="en-US" smtClean="0"/>
          </a:p>
          <a:p>
            <a:pPr marR="0" algn="ctr" eaLnBrk="1" hangingPunct="1"/>
            <a:r>
              <a:rPr lang="en-US" altLang="en-US" smtClean="0"/>
              <a:t>Lecturer at NDU, Bahria University, &amp; Air Uni.</a:t>
            </a:r>
            <a:endParaRPr lang="en-US" altLang="en-US" smtClean="0"/>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0"/>
            <a:ext cx="9144000" cy="990600"/>
          </a:xfrm>
        </p:spPr>
        <p:txBody>
          <a:bodyPr/>
          <a:lstStyle/>
          <a:p>
            <a:pPr algn="ctr" eaLnBrk="1" hangingPunct="1"/>
            <a:r>
              <a:rPr lang="en-US" altLang="en-US" sz="4000" b="1" dirty="0" smtClean="0"/>
              <a:t>Islamic Provisions of Constitution of 1962 </a:t>
            </a:r>
            <a:endParaRPr lang="en-US" altLang="en-US" sz="4000" b="1" dirty="0" smtClean="0"/>
          </a:p>
        </p:txBody>
      </p:sp>
      <p:sp>
        <p:nvSpPr>
          <p:cNvPr id="11267" name="Rectangle 3"/>
          <p:cNvSpPr>
            <a:spLocks noGrp="1" noChangeArrowheads="1"/>
          </p:cNvSpPr>
          <p:nvPr>
            <p:ph type="body" idx="1"/>
          </p:nvPr>
        </p:nvSpPr>
        <p:spPr>
          <a:xfrm>
            <a:off x="0" y="838200"/>
            <a:ext cx="9144000" cy="5867400"/>
          </a:xfrm>
        </p:spPr>
        <p:txBody>
          <a:bodyPr>
            <a:normAutofit fontScale="92500" lnSpcReduction="10000"/>
          </a:bodyPr>
          <a:lstStyle/>
          <a:p>
            <a:pPr marL="937260" lvl="1" indent="-571500" algn="just">
              <a:buFont typeface="+mj-lt"/>
              <a:buAutoNum type="romanLcPeriod"/>
              <a:defRPr/>
            </a:pPr>
            <a:r>
              <a:rPr lang="en-US" altLang="en-US" dirty="0"/>
              <a:t>The preamble of the Constitution of 1962 was based on the Objectives Resolution.</a:t>
            </a:r>
            <a:endParaRPr lang="en-US" altLang="en-US" dirty="0"/>
          </a:p>
          <a:p>
            <a:pPr marL="937260" lvl="1" indent="-571500" algn="just">
              <a:buFont typeface="+mj-lt"/>
              <a:buAutoNum type="romanLcPeriod"/>
              <a:defRPr/>
            </a:pPr>
            <a:r>
              <a:rPr lang="en-US" altLang="en-US" dirty="0"/>
              <a:t>The Constitution laid down simply that the state of Pakistan shall be an Islamic republic under the name of Islamic Republic of Pakistan'.</a:t>
            </a:r>
            <a:endParaRPr lang="en-US" altLang="en-US" dirty="0"/>
          </a:p>
          <a:p>
            <a:pPr marL="937260" lvl="1" indent="-571500" algn="just">
              <a:buFont typeface="+mj-lt"/>
              <a:buAutoNum type="romanLcPeriod"/>
              <a:defRPr/>
            </a:pPr>
            <a:r>
              <a:rPr lang="en-US" altLang="en-US" dirty="0"/>
              <a:t>According to the principles of policy, steps were to be taken to enable the Muslims of Pakistan individually and collectively, to order their lives in accordance with the fundamental principles and basic concepts of Islam, and should be provided with facilities whereby they may be enabled to understand the meaning of life according to those principles and concepts.</a:t>
            </a:r>
            <a:endParaRPr lang="en-US" altLang="en-US" dirty="0"/>
          </a:p>
          <a:p>
            <a:pPr marL="937260" lvl="1" indent="-571500" algn="just">
              <a:buFont typeface="+mj-lt"/>
              <a:buAutoNum type="romanLcPeriod"/>
              <a:defRPr/>
            </a:pPr>
            <a:r>
              <a:rPr lang="en-US" altLang="en-US" dirty="0"/>
              <a:t>No law shall be enacted which is repugnant to the teachings and requirements of Islam as set out in the Qur'an and Sunnah and all existing laws shall be brought in conformity with the Qur'an and Sunnah.</a:t>
            </a:r>
            <a:endParaRPr lang="en-US" altLang="en-US" dirty="0"/>
          </a:p>
          <a:p>
            <a:pPr marL="937260" lvl="1" indent="-571500" algn="just">
              <a:buFont typeface="+mj-lt"/>
              <a:buAutoNum type="romanLcPeriod"/>
              <a:defRPr/>
            </a:pPr>
            <a:r>
              <a:rPr lang="en-US" altLang="en-US" dirty="0"/>
              <a:t>Only a Muslim could be qualified for the election as President.</a:t>
            </a:r>
            <a:endParaRPr lang="en-US" altLang="en-US" dirty="0"/>
          </a:p>
          <a:p>
            <a:pPr marL="937260" lvl="1" indent="-571500" algn="just">
              <a:buFont typeface="+mj-lt"/>
              <a:buAutoNum type="romanLcPeriod"/>
              <a:defRPr/>
            </a:pPr>
            <a:r>
              <a:rPr lang="en-US" altLang="en-US" dirty="0"/>
              <a:t>Teaching of the Quran and </a:t>
            </a:r>
            <a:r>
              <a:rPr lang="en-US" altLang="en-US" dirty="0" err="1"/>
              <a:t>Islamiyat</a:t>
            </a:r>
            <a:r>
              <a:rPr lang="en-US" altLang="en-US" dirty="0"/>
              <a:t> to the Muslims of Pakistan was made compulsory</a:t>
            </a:r>
            <a:r>
              <a:rPr lang="en-US" altLang="en-US" dirty="0" smtClean="0"/>
              <a:t>.</a:t>
            </a:r>
            <a:endParaRPr lang="en-US" altLang="en-US" dirty="0"/>
          </a:p>
        </p:txBody>
      </p:sp>
      <p:sp>
        <p:nvSpPr>
          <p:cNvPr id="2" name="Date Placeholder 1"/>
          <p:cNvSpPr>
            <a:spLocks noGrp="1"/>
          </p:cNvSpPr>
          <p:nvPr>
            <p:ph type="dt" sz="half" idx="10"/>
          </p:nvPr>
        </p:nvSpPr>
        <p:spPr/>
        <p:txBody>
          <a:bodyPr/>
          <a:lstStyle/>
          <a:p>
            <a:fld id="{774DAFD2-C901-4F9E-A5C9-51B060049691}"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0"/>
            <a:ext cx="9144000" cy="990600"/>
          </a:xfrm>
        </p:spPr>
        <p:txBody>
          <a:bodyPr/>
          <a:lstStyle/>
          <a:p>
            <a:pPr algn="ctr" eaLnBrk="1" hangingPunct="1"/>
            <a:r>
              <a:rPr lang="en-US" altLang="en-US" sz="4000" b="1" dirty="0" smtClean="0"/>
              <a:t>Islamic Provisions of Constitution of 1962 </a:t>
            </a:r>
            <a:endParaRPr lang="en-US" altLang="en-US" sz="4000" b="1" dirty="0" smtClean="0"/>
          </a:p>
        </p:txBody>
      </p:sp>
      <p:sp>
        <p:nvSpPr>
          <p:cNvPr id="11267" name="Rectangle 3"/>
          <p:cNvSpPr>
            <a:spLocks noGrp="1" noChangeArrowheads="1"/>
          </p:cNvSpPr>
          <p:nvPr>
            <p:ph type="body" idx="1"/>
          </p:nvPr>
        </p:nvSpPr>
        <p:spPr>
          <a:xfrm>
            <a:off x="0" y="838200"/>
            <a:ext cx="9144000" cy="5867400"/>
          </a:xfrm>
        </p:spPr>
        <p:txBody>
          <a:bodyPr>
            <a:normAutofit fontScale="92500" lnSpcReduction="20000"/>
          </a:bodyPr>
          <a:lstStyle/>
          <a:p>
            <a:pPr marL="880110" lvl="1" indent="-514350" algn="just">
              <a:buAutoNum type="romanLcPeriod" startAt="7"/>
              <a:defRPr/>
            </a:pPr>
            <a:r>
              <a:rPr lang="en-US" altLang="en-US" dirty="0" smtClean="0"/>
              <a:t>Proper organization </a:t>
            </a:r>
            <a:r>
              <a:rPr lang="en-US" altLang="en-US" dirty="0"/>
              <a:t>of Zakat, </a:t>
            </a:r>
            <a:r>
              <a:rPr lang="en-US" altLang="en-US" dirty="0" err="1"/>
              <a:t>waqf</a:t>
            </a:r>
            <a:r>
              <a:rPr lang="en-US" altLang="en-US" dirty="0"/>
              <a:t>, and mosques was </a:t>
            </a:r>
            <a:r>
              <a:rPr lang="en-US" altLang="en-US" dirty="0" smtClean="0"/>
              <a:t>ensured.</a:t>
            </a:r>
            <a:endParaRPr lang="en-US" altLang="en-US" dirty="0" smtClean="0"/>
          </a:p>
          <a:p>
            <a:pPr marL="880110" lvl="1" indent="-514350" algn="just">
              <a:buAutoNum type="romanLcPeriod" startAt="7"/>
              <a:defRPr/>
            </a:pPr>
            <a:r>
              <a:rPr lang="en-US" altLang="en-US" dirty="0" smtClean="0"/>
              <a:t>Practical </a:t>
            </a:r>
            <a:r>
              <a:rPr lang="en-US" altLang="en-US" dirty="0"/>
              <a:t>steps were to be taken to eradicate what were seen as social evils by Islam, such as the use of alcohol, gambling, </a:t>
            </a:r>
            <a:r>
              <a:rPr lang="en-US" altLang="en-US" dirty="0" smtClean="0"/>
              <a:t>etc.</a:t>
            </a:r>
            <a:endParaRPr lang="en-US" altLang="en-US" dirty="0" smtClean="0"/>
          </a:p>
          <a:p>
            <a:pPr marL="880110" lvl="1" indent="-514350" algn="just">
              <a:buAutoNum type="romanLcPeriod" startAt="7"/>
              <a:defRPr/>
            </a:pPr>
            <a:r>
              <a:rPr lang="en-US" altLang="en-US" dirty="0" smtClean="0"/>
              <a:t>A </a:t>
            </a:r>
            <a:r>
              <a:rPr lang="en-US" altLang="en-US" dirty="0"/>
              <a:t>novel Islamic provision in the 1962 Constitution had introduced an 'Advisory Council of Islamic Ideology' to be appointed by the President. The functions of the Council was to make recommendations to the Government as to means which would enable and encourage the Muslims of Pakistan to order their lives in accordance with the principles and concepts of Islam and to examine all laws in force with a view to bring them into conformity with the teachings and requirements of Islam as set out in the Qur'an and </a:t>
            </a:r>
            <a:r>
              <a:rPr lang="en-US" altLang="en-US" dirty="0" smtClean="0"/>
              <a:t>Sunnah.</a:t>
            </a:r>
            <a:endParaRPr lang="en-US" altLang="en-US" dirty="0" smtClean="0"/>
          </a:p>
          <a:p>
            <a:pPr marL="880110" lvl="1" indent="-514350" algn="just">
              <a:buAutoNum type="romanLcPeriod" startAt="7"/>
              <a:defRPr/>
            </a:pPr>
            <a:r>
              <a:rPr lang="en-US" altLang="en-US" dirty="0" smtClean="0"/>
              <a:t>There </a:t>
            </a:r>
            <a:r>
              <a:rPr lang="en-US" altLang="en-US" dirty="0"/>
              <a:t>shall be an </a:t>
            </a:r>
            <a:r>
              <a:rPr lang="en-US" altLang="en-US" dirty="0" err="1"/>
              <a:t>organisation</a:t>
            </a:r>
            <a:r>
              <a:rPr lang="en-US" altLang="en-US" dirty="0"/>
              <a:t> to be known as Islamic Research Institute, which shall be established by the President. The function of the Institute was to undertake Islamic Research and Instruction in Islam for the purpose of assisting in the reconstruction of Muslim society on a truly Islamic </a:t>
            </a:r>
            <a:r>
              <a:rPr lang="en-US" altLang="en-US" dirty="0" smtClean="0"/>
              <a:t>basis.</a:t>
            </a:r>
            <a:endParaRPr lang="en-US" altLang="en-US" dirty="0" smtClean="0"/>
          </a:p>
          <a:p>
            <a:pPr marL="880110" lvl="1" indent="-514350" algn="just">
              <a:buAutoNum type="romanLcPeriod" startAt="7"/>
              <a:defRPr/>
            </a:pPr>
            <a:r>
              <a:rPr lang="en-US" altLang="en-US" dirty="0" smtClean="0"/>
              <a:t>The </a:t>
            </a:r>
            <a:r>
              <a:rPr lang="en-US" altLang="en-US" dirty="0"/>
              <a:t>state should </a:t>
            </a:r>
            <a:r>
              <a:rPr lang="en-US" altLang="en-US" dirty="0" err="1"/>
              <a:t>endeavour</a:t>
            </a:r>
            <a:r>
              <a:rPr lang="en-US" altLang="en-US" dirty="0"/>
              <a:t> to strengthen the bonds of unity among Muslim countries.</a:t>
            </a:r>
            <a:endParaRPr lang="en-US" altLang="en-US" dirty="0"/>
          </a:p>
        </p:txBody>
      </p:sp>
      <p:sp>
        <p:nvSpPr>
          <p:cNvPr id="2" name="Date Placeholder 1"/>
          <p:cNvSpPr>
            <a:spLocks noGrp="1"/>
          </p:cNvSpPr>
          <p:nvPr>
            <p:ph type="dt" sz="half" idx="10"/>
          </p:nvPr>
        </p:nvSpPr>
        <p:spPr/>
        <p:txBody>
          <a:bodyPr/>
          <a:lstStyle/>
          <a:p>
            <a:fld id="{CEDBA528-6E1A-4D96-99FF-0A860BD6B3CC}"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0" y="762000"/>
          <a:ext cx="9144000" cy="6096001"/>
        </p:xfrm>
        <a:graphic>
          <a:graphicData uri="http://schemas.openxmlformats.org/drawingml/2006/table">
            <a:tbl>
              <a:tblPr firstRow="1" bandRow="1">
                <a:tableStyleId>{5C22544A-7EE6-4342-B048-85BDC9FD1C3A}</a:tableStyleId>
              </a:tblPr>
              <a:tblGrid>
                <a:gridCol w="4572000"/>
                <a:gridCol w="4572000"/>
              </a:tblGrid>
              <a:tr h="377679">
                <a:tc>
                  <a:txBody>
                    <a:bodyPr/>
                    <a:lstStyle/>
                    <a:p>
                      <a:pPr algn="ctr"/>
                      <a:r>
                        <a:rPr lang="en-US" sz="1800" dirty="0" smtClean="0"/>
                        <a:t>1956 Constitution</a:t>
                      </a:r>
                      <a:endParaRPr lang="en-US" sz="1800" dirty="0"/>
                    </a:p>
                  </a:txBody>
                  <a:tcPr/>
                </a:tc>
                <a:tc>
                  <a:txBody>
                    <a:bodyPr/>
                    <a:lstStyle/>
                    <a:p>
                      <a:pPr algn="ctr"/>
                      <a:r>
                        <a:rPr lang="en-US" sz="1800" dirty="0" smtClean="0"/>
                        <a:t>1962 constitution</a:t>
                      </a:r>
                      <a:endParaRPr lang="en-US" sz="1800" dirty="0"/>
                    </a:p>
                  </a:txBody>
                  <a:tcPr/>
                </a:tc>
              </a:tr>
              <a:tr h="1223443">
                <a:tc>
                  <a:txBody>
                    <a:bodyPr/>
                    <a:lstStyle/>
                    <a:p>
                      <a:pPr marL="0" indent="0">
                        <a:buNone/>
                      </a:pPr>
                      <a:r>
                        <a:rPr lang="en-US" sz="2400" b="1" dirty="0" smtClean="0"/>
                        <a:t>Form of Government:</a:t>
                      </a:r>
                      <a:br>
                        <a:rPr lang="en-US" sz="2400" dirty="0" smtClean="0"/>
                      </a:br>
                      <a:r>
                        <a:rPr lang="en-US" sz="2400" dirty="0" smtClean="0"/>
                        <a:t>Constitution of 1956 introduced parliamentary form of Govt. </a:t>
                      </a:r>
                      <a:endParaRPr lang="en-US" sz="2400" dirty="0" smtClean="0"/>
                    </a:p>
                  </a:txBody>
                  <a:tcPr/>
                </a:tc>
                <a:tc>
                  <a:txBody>
                    <a:bodyPr/>
                    <a:lstStyle/>
                    <a:p>
                      <a:r>
                        <a:rPr lang="en-US" sz="2400" dirty="0" smtClean="0"/>
                        <a:t>Constitution of 1962 introduced presidential form of Govt.</a:t>
                      </a:r>
                      <a:endParaRPr lang="en-US" sz="2400" dirty="0" smtClean="0"/>
                    </a:p>
                  </a:txBody>
                  <a:tcPr/>
                </a:tc>
              </a:tr>
              <a:tr h="1223443">
                <a:tc>
                  <a:txBody>
                    <a:bodyPr/>
                    <a:lstStyle/>
                    <a:p>
                      <a:pPr marL="0" indent="0">
                        <a:buNone/>
                      </a:pPr>
                      <a:r>
                        <a:rPr lang="en-US" sz="2400" b="1" dirty="0" smtClean="0"/>
                        <a:t>Referendum:</a:t>
                      </a:r>
                      <a:br>
                        <a:rPr lang="en-US" sz="2400" dirty="0" smtClean="0"/>
                      </a:br>
                      <a:r>
                        <a:rPr lang="en-US" sz="2400" dirty="0" smtClean="0"/>
                        <a:t>Constitution of 1956 introduced no such institution</a:t>
                      </a:r>
                      <a:r>
                        <a:rPr lang="en-US" sz="1800" dirty="0" smtClean="0"/>
                        <a:t>. </a:t>
                      </a:r>
                      <a:endParaRPr lang="en-US" sz="1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2400" dirty="0" smtClean="0"/>
                        <a:t>Constitution of 1962 introduced an institution known as referendum in the country</a:t>
                      </a:r>
                      <a:endParaRPr lang="en-US" sz="2400" dirty="0" smtClean="0"/>
                    </a:p>
                  </a:txBody>
                  <a:tcPr/>
                </a:tc>
              </a:tr>
              <a:tr h="1477458">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2400" b="1" dirty="0" smtClean="0"/>
                        <a:t>Method of Election:</a:t>
                      </a:r>
                      <a:br>
                        <a:rPr lang="en-US" sz="2400" dirty="0" smtClean="0"/>
                      </a:br>
                      <a:r>
                        <a:rPr lang="en-US" sz="2400" dirty="0" smtClean="0"/>
                        <a:t>Constitution of 1956 introduced direct election</a:t>
                      </a:r>
                      <a:r>
                        <a:rPr lang="en-US" sz="1800" dirty="0" smtClean="0"/>
                        <a:t>.</a:t>
                      </a:r>
                      <a:endParaRPr lang="en-US" sz="18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2400" dirty="0" smtClean="0"/>
                        <a:t>Constitution of 1962 introduced indirect election.</a:t>
                      </a:r>
                      <a:endParaRPr lang="en-US" sz="2400" dirty="0" smtClean="0"/>
                    </a:p>
                  </a:txBody>
                  <a:tcPr/>
                </a:tc>
              </a:tr>
              <a:tr h="1793978">
                <a:tc>
                  <a:txBody>
                    <a:bodyPr/>
                    <a:lstStyle/>
                    <a:p>
                      <a:pPr marL="0" indent="0">
                        <a:buNone/>
                      </a:pPr>
                      <a:r>
                        <a:rPr lang="en-US" sz="2400" b="1" dirty="0" smtClean="0"/>
                        <a:t>Islamic Institutions:</a:t>
                      </a:r>
                      <a:br>
                        <a:rPr lang="en-US" sz="2400" dirty="0" smtClean="0"/>
                      </a:br>
                      <a:r>
                        <a:rPr lang="en-US" altLang="en-US" sz="2400" dirty="0" smtClean="0"/>
                        <a:t>Organization for Islamic Research and Instructions</a:t>
                      </a:r>
                      <a:r>
                        <a:rPr lang="en-US" sz="2400" dirty="0" smtClean="0"/>
                        <a:t>.</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2000" dirty="0" smtClean="0"/>
                        <a:t>Constitution of 1962 introduced two Islamic institution i.e. Advisory Council of Islamic Ideology and Islamic Research Institutions.</a:t>
                      </a:r>
                      <a:endParaRPr lang="en-US" sz="2000" dirty="0" smtClean="0"/>
                    </a:p>
                  </a:txBody>
                  <a:tcPr/>
                </a:tc>
              </a:tr>
            </a:tbl>
          </a:graphicData>
        </a:graphic>
      </p:graphicFrame>
      <p:sp>
        <p:nvSpPr>
          <p:cNvPr id="52246" name="Title 2"/>
          <p:cNvSpPr>
            <a:spLocks noGrp="1"/>
          </p:cNvSpPr>
          <p:nvPr>
            <p:ph type="title"/>
          </p:nvPr>
        </p:nvSpPr>
        <p:spPr>
          <a:xfrm>
            <a:off x="0" y="0"/>
            <a:ext cx="9144000" cy="762000"/>
          </a:xfrm>
        </p:spPr>
        <p:txBody>
          <a:bodyPr/>
          <a:lstStyle/>
          <a:p>
            <a:pPr algn="ctr" eaLnBrk="1" hangingPunct="1"/>
            <a:r>
              <a:rPr lang="en-US" altLang="en-US" sz="3400" b="1" smtClean="0">
                <a:solidFill>
                  <a:srgbClr val="FF0000"/>
                </a:solidFill>
              </a:rPr>
              <a:t>Comparison Between 1956 &amp; 1962 Constitutions </a:t>
            </a:r>
            <a:endParaRPr lang="en-US" altLang="en-US" sz="3400" b="1" smtClean="0">
              <a:solidFill>
                <a:srgbClr val="FF0000"/>
              </a:solidFill>
            </a:endParaRPr>
          </a:p>
        </p:txBody>
      </p:sp>
      <p:sp>
        <p:nvSpPr>
          <p:cNvPr id="2" name="Date Placeholder 1"/>
          <p:cNvSpPr>
            <a:spLocks noGrp="1"/>
          </p:cNvSpPr>
          <p:nvPr>
            <p:ph type="dt" sz="half" idx="10"/>
          </p:nvPr>
        </p:nvSpPr>
        <p:spPr/>
        <p:txBody>
          <a:bodyPr/>
          <a:lstStyle/>
          <a:p>
            <a:fld id="{E1A524AD-464C-4489-A7D5-101A7E005F34}"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5" name="Slide Number Placeholder 4"/>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spd="slow">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0" y="685800"/>
          <a:ext cx="9144000" cy="6762751"/>
        </p:xfrm>
        <a:graphic>
          <a:graphicData uri="http://schemas.openxmlformats.org/drawingml/2006/table">
            <a:tbl>
              <a:tblPr firstRow="1" bandRow="1">
                <a:tableStyleId>{5C22544A-7EE6-4342-B048-85BDC9FD1C3A}</a:tableStyleId>
              </a:tblPr>
              <a:tblGrid>
                <a:gridCol w="4572000"/>
                <a:gridCol w="4572000"/>
              </a:tblGrid>
              <a:tr h="456142">
                <a:tc>
                  <a:txBody>
                    <a:bodyPr/>
                    <a:lstStyle/>
                    <a:p>
                      <a:pPr algn="ctr"/>
                      <a:r>
                        <a:rPr lang="en-US" sz="1800" dirty="0" smtClean="0"/>
                        <a:t>1956 Constitution</a:t>
                      </a:r>
                      <a:endParaRPr lang="en-US" sz="1800" dirty="0"/>
                    </a:p>
                  </a:txBody>
                  <a:tcPr marT="45717" marB="45717"/>
                </a:tc>
                <a:tc>
                  <a:txBody>
                    <a:bodyPr/>
                    <a:lstStyle/>
                    <a:p>
                      <a:pPr algn="ctr"/>
                      <a:r>
                        <a:rPr lang="en-US" sz="1800" dirty="0" smtClean="0"/>
                        <a:t>1962 Constitution</a:t>
                      </a:r>
                      <a:endParaRPr lang="en-US" sz="1800" dirty="0"/>
                    </a:p>
                  </a:txBody>
                  <a:tcPr marT="45717" marB="45717"/>
                </a:tc>
              </a:tr>
              <a:tr h="1749715">
                <a:tc>
                  <a:txBody>
                    <a:bodyPr/>
                    <a:lstStyle/>
                    <a:p>
                      <a:pPr marL="0" indent="0">
                        <a:buNone/>
                      </a:pPr>
                      <a:r>
                        <a:rPr lang="en-US" sz="2000" b="1" dirty="0" smtClean="0"/>
                        <a:t>Executive Powers:</a:t>
                      </a:r>
                      <a:br>
                        <a:rPr lang="en-US" sz="2000" dirty="0" smtClean="0"/>
                      </a:br>
                      <a:r>
                        <a:rPr lang="en-US" sz="2000" dirty="0" smtClean="0"/>
                        <a:t>Most of the executive powers were exercised by the prime minister under the constitution of 1962.</a:t>
                      </a:r>
                      <a:endParaRPr lang="en-US" sz="1800" dirty="0" smtClean="0"/>
                    </a:p>
                  </a:txBody>
                  <a:tcPr marT="45717" marB="45717">
                    <a:lnB w="12700" cap="flat" cmpd="sng" algn="ctr">
                      <a:solidFill>
                        <a:schemeClr val="tx1"/>
                      </a:solidFill>
                      <a:prstDash val="solid"/>
                      <a:round/>
                      <a:headEnd type="none" w="med" len="med"/>
                      <a:tailEnd type="none" w="med" len="med"/>
                    </a:lnB>
                  </a:tcPr>
                </a:tc>
                <a:tc>
                  <a:txBody>
                    <a:bodyPr/>
                    <a:lstStyle/>
                    <a:p>
                      <a:endParaRPr lang="en-US" sz="1800" dirty="0" smtClean="0"/>
                    </a:p>
                    <a:p>
                      <a:r>
                        <a:rPr lang="en-US" sz="2000" dirty="0" smtClean="0"/>
                        <a:t>Most of the executive powers vested in the president under the 1962 constitution.</a:t>
                      </a:r>
                      <a:endParaRPr lang="en-US" sz="2000" dirty="0" smtClean="0"/>
                    </a:p>
                  </a:txBody>
                  <a:tcPr marT="45717" marB="45717">
                    <a:lnB w="12700" cap="flat" cmpd="sng" algn="ctr">
                      <a:solidFill>
                        <a:schemeClr val="tx1"/>
                      </a:solidFill>
                      <a:prstDash val="solid"/>
                      <a:round/>
                      <a:headEnd type="none" w="med" len="med"/>
                      <a:tailEnd type="none" w="med" len="med"/>
                    </a:lnB>
                  </a:tcPr>
                </a:tc>
              </a:tr>
              <a:tr h="1393164">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2000" b="1" dirty="0" smtClean="0"/>
                        <a:t>List of Subjects:</a:t>
                      </a:r>
                      <a:br>
                        <a:rPr lang="en-US" sz="2000" dirty="0" smtClean="0"/>
                      </a:br>
                      <a:r>
                        <a:rPr lang="en-US" sz="2000" dirty="0" smtClean="0"/>
                        <a:t>Constitution of 1956 contains three lists of subject i.e. federal, provincial and concurrent matters.</a:t>
                      </a:r>
                      <a:endParaRPr lang="en-US" sz="2000" dirty="0" smtClean="0"/>
                    </a:p>
                  </a:txBody>
                  <a:tcPr marT="45717" marB="45717">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800" dirty="0" smtClean="0"/>
                    </a:p>
                    <a:p>
                      <a:r>
                        <a:rPr lang="en-US" sz="2000" dirty="0" smtClean="0"/>
                        <a:t>Constitution of 1962 provided only two list of subjects i.e. central and provincial.</a:t>
                      </a:r>
                      <a:endParaRPr lang="en-US" sz="2000" dirty="0" smtClean="0"/>
                    </a:p>
                  </a:txBody>
                  <a:tcPr marT="45717" marB="45717">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93572">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2000" b="1" dirty="0" smtClean="0"/>
                        <a:t>Presidential Powers:</a:t>
                      </a:r>
                      <a:br>
                        <a:rPr lang="en-US" sz="2000" dirty="0" smtClean="0"/>
                      </a:br>
                      <a:r>
                        <a:rPr lang="en-US" sz="2000" dirty="0" smtClean="0"/>
                        <a:t>In the constitution of 1956 the powers were reasonable. </a:t>
                      </a:r>
                      <a:endParaRPr lang="en-US" sz="2000" dirty="0" smtClean="0"/>
                    </a:p>
                  </a:txBody>
                  <a:tcPr marT="45717" marB="45717">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sz="1800" dirty="0" smtClean="0"/>
                    </a:p>
                    <a:p>
                      <a:pPr marL="0" marR="0" indent="0" algn="l" defTabSz="914400" rtl="0" eaLnBrk="1" fontAlgn="auto" latinLnBrk="0" hangingPunct="1">
                        <a:lnSpc>
                          <a:spcPct val="100000"/>
                        </a:lnSpc>
                        <a:spcBef>
                          <a:spcPts val="0"/>
                        </a:spcBef>
                        <a:spcAft>
                          <a:spcPts val="0"/>
                        </a:spcAft>
                        <a:buClrTx/>
                        <a:buSzTx/>
                        <a:buFontTx/>
                        <a:buNone/>
                        <a:defRPr/>
                      </a:pPr>
                      <a:r>
                        <a:rPr lang="en-US" sz="2000" dirty="0" smtClean="0"/>
                        <a:t>Under the constitution of 1962</a:t>
                      </a:r>
                      <a:r>
                        <a:rPr lang="en-US" sz="2000" baseline="0" dirty="0" smtClean="0"/>
                        <a:t> </a:t>
                      </a:r>
                      <a:r>
                        <a:rPr lang="en-US" sz="2000" dirty="0" smtClean="0"/>
                        <a:t>president had great power.</a:t>
                      </a:r>
                      <a:endParaRPr lang="en-US" sz="2000" dirty="0" smtClean="0"/>
                    </a:p>
                  </a:txBody>
                  <a:tcPr marT="45717" marB="45717">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403022">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en-US" sz="2000" b="1" dirty="0" smtClean="0"/>
                        <a:t>Supreme Judicial Council:</a:t>
                      </a:r>
                      <a:br>
                        <a:rPr lang="en-US" sz="2000" dirty="0" smtClean="0"/>
                      </a:br>
                      <a:r>
                        <a:rPr lang="en-US" sz="2000" dirty="0" smtClean="0"/>
                        <a:t>There was no such institution in the constitution of 1956.</a:t>
                      </a:r>
                      <a:endParaRPr lang="en-US" sz="2000" dirty="0" smtClean="0"/>
                    </a:p>
                    <a:p>
                      <a:pPr marL="0" indent="0">
                        <a:buNone/>
                      </a:pPr>
                      <a:endParaRPr lang="en-US" sz="1800" dirty="0" smtClean="0"/>
                    </a:p>
                  </a:txBody>
                  <a:tcPr marT="45717" marB="45717">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sz="1800" dirty="0" smtClean="0"/>
                    </a:p>
                    <a:p>
                      <a:pPr marL="0" marR="0" indent="0" algn="l" defTabSz="914400" rtl="0" eaLnBrk="1" fontAlgn="auto" latinLnBrk="0" hangingPunct="1">
                        <a:lnSpc>
                          <a:spcPct val="100000"/>
                        </a:lnSpc>
                        <a:spcBef>
                          <a:spcPts val="0"/>
                        </a:spcBef>
                        <a:spcAft>
                          <a:spcPts val="0"/>
                        </a:spcAft>
                        <a:buClrTx/>
                        <a:buSzTx/>
                        <a:buFontTx/>
                        <a:buNone/>
                        <a:defRPr/>
                      </a:pPr>
                      <a:r>
                        <a:rPr lang="en-US" sz="2000" dirty="0" smtClean="0"/>
                        <a:t>Constitutions of 1962 introduced a new institution Supreme Judicial Council.</a:t>
                      </a:r>
                      <a:endParaRPr lang="en-US" sz="2000" dirty="0" smtClean="0"/>
                    </a:p>
                  </a:txBody>
                  <a:tcPr marT="45717" marB="45717">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67136">
                <a:tc gridSpan="2">
                  <a: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US" sz="1000" dirty="0" smtClean="0"/>
                    </a:p>
                  </a:txBody>
                  <a:tcPr marT="45717" marB="45717">
                    <a:lnT w="12700" cap="flat" cmpd="sng" algn="ctr">
                      <a:solidFill>
                        <a:schemeClr val="tx1"/>
                      </a:solidFill>
                      <a:prstDash val="solid"/>
                      <a:round/>
                      <a:headEnd type="none" w="med" len="med"/>
                      <a:tailEnd type="none" w="med" len="med"/>
                    </a:lnT>
                  </a:tcPr>
                </a:tc>
                <a:tc hMerge="1">
                  <a:tcPr>
                    <a:lnT w="12700" cap="flat" cmpd="sng" algn="ctr">
                      <a:solidFill>
                        <a:schemeClr val="tx1"/>
                      </a:solidFill>
                      <a:prstDash val="solid"/>
                      <a:round/>
                      <a:headEnd type="none" w="med" len="med"/>
                      <a:tailEnd type="none" w="med" len="med"/>
                    </a:lnT>
                  </a:tcPr>
                </a:tc>
              </a:tr>
            </a:tbl>
          </a:graphicData>
        </a:graphic>
      </p:graphicFrame>
      <p:sp>
        <p:nvSpPr>
          <p:cNvPr id="53272" name="Title 2"/>
          <p:cNvSpPr>
            <a:spLocks noGrp="1"/>
          </p:cNvSpPr>
          <p:nvPr>
            <p:ph type="title"/>
          </p:nvPr>
        </p:nvSpPr>
        <p:spPr>
          <a:xfrm>
            <a:off x="7938" y="14288"/>
            <a:ext cx="9136062" cy="671512"/>
          </a:xfrm>
        </p:spPr>
        <p:txBody>
          <a:bodyPr/>
          <a:lstStyle/>
          <a:p>
            <a:pPr algn="ctr" eaLnBrk="1" hangingPunct="1"/>
            <a:r>
              <a:rPr lang="en-US" altLang="en-US" sz="3400" b="1" smtClean="0">
                <a:solidFill>
                  <a:srgbClr val="FF0000"/>
                </a:solidFill>
              </a:rPr>
              <a:t>Comparison Between 1956 &amp; 1962 Constitutions </a:t>
            </a:r>
            <a:endParaRPr lang="en-US" altLang="en-US" sz="3400" b="1" smtClean="0">
              <a:solidFill>
                <a:srgbClr val="FF0000"/>
              </a:solidFill>
            </a:endParaRPr>
          </a:p>
        </p:txBody>
      </p:sp>
      <p:sp>
        <p:nvSpPr>
          <p:cNvPr id="2" name="Date Placeholder 1"/>
          <p:cNvSpPr>
            <a:spLocks noGrp="1"/>
          </p:cNvSpPr>
          <p:nvPr>
            <p:ph type="dt" sz="half" idx="10"/>
          </p:nvPr>
        </p:nvSpPr>
        <p:spPr/>
        <p:txBody>
          <a:bodyPr/>
          <a:lstStyle/>
          <a:p>
            <a:fld id="{950E9734-20F3-4171-AB48-BB41DAE8B6DA}"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5" name="Slide Number Placeholder 4"/>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0" y="0"/>
            <a:ext cx="9144000" cy="762000"/>
          </a:xfrm>
        </p:spPr>
        <p:txBody>
          <a:bodyPr>
            <a:normAutofit fontScale="90000"/>
          </a:bodyPr>
          <a:lstStyle/>
          <a:p>
            <a:pPr algn="ctr" eaLnBrk="1" hangingPunct="1"/>
            <a:r>
              <a:rPr lang="en-US" altLang="en-US" b="1" smtClean="0"/>
              <a:t>Constitution of 1973 </a:t>
            </a:r>
            <a:endParaRPr lang="en-US" altLang="en-US" b="1" smtClean="0"/>
          </a:p>
        </p:txBody>
      </p:sp>
      <p:sp>
        <p:nvSpPr>
          <p:cNvPr id="31747" name="Rectangle 3"/>
          <p:cNvSpPr>
            <a:spLocks noGrp="1" noChangeArrowheads="1"/>
          </p:cNvSpPr>
          <p:nvPr>
            <p:ph type="body" idx="1"/>
          </p:nvPr>
        </p:nvSpPr>
        <p:spPr>
          <a:xfrm>
            <a:off x="0" y="762000"/>
            <a:ext cx="9144000" cy="6096000"/>
          </a:xfrm>
        </p:spPr>
        <p:txBody>
          <a:bodyPr/>
          <a:lstStyle/>
          <a:p>
            <a:pPr algn="just" eaLnBrk="1" hangingPunct="1">
              <a:lnSpc>
                <a:spcPct val="90000"/>
              </a:lnSpc>
              <a:defRPr/>
            </a:pPr>
            <a:r>
              <a:rPr lang="en-US" altLang="en-US" sz="2400" dirty="0"/>
              <a:t>The 1962 constitution was abrogated with the resignation of General </a:t>
            </a:r>
            <a:r>
              <a:rPr lang="en-US" altLang="en-US" sz="2400" dirty="0" err="1"/>
              <a:t>Ayub</a:t>
            </a:r>
            <a:r>
              <a:rPr lang="en-US" altLang="en-US" sz="2400" dirty="0"/>
              <a:t> </a:t>
            </a:r>
            <a:r>
              <a:rPr lang="en-US" altLang="en-US" sz="2400" dirty="0" smtClean="0"/>
              <a:t>Khan. </a:t>
            </a:r>
            <a:r>
              <a:rPr lang="en-US" altLang="en-US" sz="2400" dirty="0"/>
              <a:t>A new constitution was approved on </a:t>
            </a:r>
            <a:r>
              <a:rPr lang="en-US" altLang="en-US" sz="2400" dirty="0" smtClean="0"/>
              <a:t>14</a:t>
            </a:r>
            <a:r>
              <a:rPr lang="en-US" altLang="en-US" sz="2400" baseline="30000" dirty="0" smtClean="0"/>
              <a:t>th</a:t>
            </a:r>
            <a:r>
              <a:rPr lang="en-US" altLang="en-US" sz="2400" dirty="0" smtClean="0"/>
              <a:t> August </a:t>
            </a:r>
            <a:r>
              <a:rPr lang="en-US" altLang="en-US" sz="2400" dirty="0"/>
              <a:t>1973 with overwhelming majority under the office of the then Prime Minister, </a:t>
            </a:r>
            <a:r>
              <a:rPr lang="en-US" altLang="en-US" sz="2400" dirty="0" err="1"/>
              <a:t>Z.A.Bhutto</a:t>
            </a:r>
            <a:r>
              <a:rPr lang="en-US" altLang="en-US" sz="2400" dirty="0"/>
              <a:t>. </a:t>
            </a:r>
            <a:endParaRPr lang="en-US" altLang="en-US" sz="2400" dirty="0"/>
          </a:p>
          <a:p>
            <a:pPr algn="just" eaLnBrk="1" hangingPunct="1">
              <a:lnSpc>
                <a:spcPct val="90000"/>
              </a:lnSpc>
              <a:defRPr/>
            </a:pPr>
            <a:r>
              <a:rPr lang="en-US" altLang="en-US" sz="2400" b="1" dirty="0"/>
              <a:t>Main Features </a:t>
            </a:r>
            <a:endParaRPr lang="en-US" altLang="en-US" sz="2400" dirty="0"/>
          </a:p>
          <a:p>
            <a:pPr lvl="1" algn="just" eaLnBrk="1" hangingPunct="1">
              <a:lnSpc>
                <a:spcPct val="90000"/>
              </a:lnSpc>
              <a:defRPr/>
            </a:pPr>
            <a:r>
              <a:rPr lang="en-US" altLang="en-US" sz="2200" dirty="0"/>
              <a:t>Parliamentary form of Govt. </a:t>
            </a:r>
            <a:endParaRPr lang="en-US" altLang="en-US" sz="2200" dirty="0"/>
          </a:p>
          <a:p>
            <a:pPr lvl="1" algn="just" eaLnBrk="1" hangingPunct="1">
              <a:lnSpc>
                <a:spcPct val="90000"/>
              </a:lnSpc>
              <a:defRPr/>
            </a:pPr>
            <a:r>
              <a:rPr lang="en-US" altLang="en-US" sz="2200" dirty="0"/>
              <a:t>Prime Minister as the head and real executive of government, Ordinances to be counter signed by the Prime Minister </a:t>
            </a:r>
            <a:endParaRPr lang="en-US" altLang="en-US" sz="2200" dirty="0"/>
          </a:p>
          <a:p>
            <a:pPr lvl="1" algn="just" eaLnBrk="1" hangingPunct="1">
              <a:lnSpc>
                <a:spcPct val="90000"/>
              </a:lnSpc>
              <a:defRPr/>
            </a:pPr>
            <a:r>
              <a:rPr lang="en-US" altLang="en-US" sz="2200" dirty="0"/>
              <a:t>Bicameral legislature </a:t>
            </a:r>
            <a:endParaRPr lang="en-US" altLang="en-US" sz="2200" dirty="0"/>
          </a:p>
          <a:p>
            <a:pPr lvl="1" algn="just" eaLnBrk="1" hangingPunct="1">
              <a:lnSpc>
                <a:spcPct val="90000"/>
              </a:lnSpc>
              <a:defRPr/>
            </a:pPr>
            <a:r>
              <a:rPr lang="en-US" altLang="en-US" sz="2200" dirty="0"/>
              <a:t>Independence of judiciary </a:t>
            </a:r>
            <a:endParaRPr lang="en-US" altLang="en-US" sz="2200" dirty="0"/>
          </a:p>
          <a:p>
            <a:pPr lvl="1" algn="just" eaLnBrk="1" hangingPunct="1">
              <a:lnSpc>
                <a:spcPct val="90000"/>
              </a:lnSpc>
              <a:defRPr/>
            </a:pPr>
            <a:r>
              <a:rPr lang="en-US" altLang="en-US" sz="2200" dirty="0"/>
              <a:t>Urdu as national language </a:t>
            </a:r>
            <a:endParaRPr lang="en-US" altLang="en-US" sz="2200" dirty="0"/>
          </a:p>
          <a:p>
            <a:pPr lvl="1" algn="just" eaLnBrk="1" hangingPunct="1">
              <a:lnSpc>
                <a:spcPct val="90000"/>
              </a:lnSpc>
              <a:defRPr/>
            </a:pPr>
            <a:r>
              <a:rPr lang="en-US" altLang="en-US" sz="2200" dirty="0"/>
              <a:t>Provincial autonomy guaranteed residuary powers given to the provinces </a:t>
            </a:r>
            <a:endParaRPr lang="en-US" altLang="en-US" sz="2200" dirty="0"/>
          </a:p>
          <a:p>
            <a:pPr lvl="1" algn="just" eaLnBrk="1" hangingPunct="1">
              <a:lnSpc>
                <a:spcPct val="90000"/>
              </a:lnSpc>
              <a:defRPr/>
            </a:pPr>
            <a:r>
              <a:rPr lang="en-US" altLang="en-US" sz="2200" dirty="0"/>
              <a:t>A clear and definite definition for Muslim was given. </a:t>
            </a:r>
            <a:endParaRPr lang="en-US" altLang="en-US" sz="2200" dirty="0"/>
          </a:p>
          <a:p>
            <a:pPr lvl="1" algn="just" eaLnBrk="1" hangingPunct="1">
              <a:lnSpc>
                <a:spcPct val="90000"/>
              </a:lnSpc>
              <a:defRPr/>
            </a:pPr>
            <a:r>
              <a:rPr lang="en-US" altLang="en-US" sz="2200" dirty="0"/>
              <a:t>An Islamic </a:t>
            </a:r>
            <a:r>
              <a:rPr lang="en-US" altLang="en-US" sz="2200" dirty="0" smtClean="0"/>
              <a:t>Ideology </a:t>
            </a:r>
            <a:r>
              <a:rPr lang="en-US" altLang="en-US" sz="2200" dirty="0"/>
              <a:t>C</a:t>
            </a:r>
            <a:r>
              <a:rPr lang="en-US" altLang="en-US" sz="2200" dirty="0" smtClean="0"/>
              <a:t>ouncil </a:t>
            </a:r>
            <a:r>
              <a:rPr lang="en-US" altLang="en-US" sz="2200" dirty="0"/>
              <a:t>was set up for framing of Laws for Islamic injunctions. </a:t>
            </a:r>
            <a:endParaRPr lang="en-US" altLang="en-US" sz="2200" dirty="0"/>
          </a:p>
          <a:p>
            <a:pPr eaLnBrk="1" hangingPunct="1">
              <a:lnSpc>
                <a:spcPct val="90000"/>
              </a:lnSpc>
              <a:defRPr/>
            </a:pPr>
            <a:endParaRPr lang="en-US" altLang="en-US" sz="2100" dirty="0"/>
          </a:p>
        </p:txBody>
      </p:sp>
      <p:sp>
        <p:nvSpPr>
          <p:cNvPr id="2" name="Date Placeholder 1"/>
          <p:cNvSpPr>
            <a:spLocks noGrp="1"/>
          </p:cNvSpPr>
          <p:nvPr>
            <p:ph type="dt" sz="half" idx="10"/>
          </p:nvPr>
        </p:nvSpPr>
        <p:spPr/>
        <p:txBody>
          <a:bodyPr/>
          <a:lstStyle/>
          <a:p>
            <a:fld id="{1760C872-D1DF-41DC-BF62-2BA4A475EE9A}"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295400"/>
            <a:ext cx="9067800" cy="5562600"/>
          </a:xfrm>
        </p:spPr>
        <p:txBody>
          <a:bodyPr>
            <a:noAutofit/>
          </a:bodyPr>
          <a:lstStyle/>
          <a:p>
            <a:pPr marL="0" indent="0" algn="just" eaLnBrk="1" hangingPunct="1">
              <a:buFont typeface="Wingdings 2" panose="05020102010507070707" pitchFamily="18" charset="2"/>
              <a:buNone/>
              <a:defRPr/>
            </a:pPr>
            <a:r>
              <a:rPr lang="en-US" sz="2400" dirty="0"/>
              <a:t>The Constitution of 1973 is </a:t>
            </a:r>
            <a:r>
              <a:rPr lang="en-US" sz="2400" dirty="0" smtClean="0"/>
              <a:t>noticeably different </a:t>
            </a:r>
            <a:r>
              <a:rPr lang="en-US" sz="2400" dirty="0"/>
              <a:t>from the earlier </a:t>
            </a:r>
            <a:r>
              <a:rPr lang="en-US" sz="2400" dirty="0" smtClean="0"/>
              <a:t>Constitutions </a:t>
            </a:r>
            <a:r>
              <a:rPr lang="en-US" sz="2400" dirty="0"/>
              <a:t>of 1956 and 1962. </a:t>
            </a:r>
            <a:r>
              <a:rPr lang="en-US" sz="2400" dirty="0" smtClean="0"/>
              <a:t>Its salient features</a:t>
            </a:r>
            <a:r>
              <a:rPr lang="en-US" sz="2400" dirty="0"/>
              <a:t> </a:t>
            </a:r>
            <a:r>
              <a:rPr lang="en-US" sz="2400" dirty="0" smtClean="0"/>
              <a:t>are:</a:t>
            </a:r>
            <a:endParaRPr lang="en-US" sz="2400" dirty="0" smtClean="0"/>
          </a:p>
          <a:p>
            <a:pPr algn="just" eaLnBrk="1" hangingPunct="1">
              <a:buFont typeface="Wingdings" panose="05000000000000000000" pitchFamily="2" charset="2"/>
              <a:buChar char="q"/>
              <a:defRPr/>
            </a:pPr>
            <a:r>
              <a:rPr lang="en-US" sz="2400" b="1" dirty="0" smtClean="0"/>
              <a:t>Written </a:t>
            </a:r>
            <a:r>
              <a:rPr lang="en-US" sz="2400" b="1" dirty="0"/>
              <a:t>Constitution</a:t>
            </a:r>
            <a:endParaRPr lang="en-US" sz="2400" b="1" dirty="0"/>
          </a:p>
          <a:p>
            <a:pPr marL="0" indent="0" algn="just" eaLnBrk="1" hangingPunct="1">
              <a:buFont typeface="Wingdings 2" panose="05020102010507070707" pitchFamily="18" charset="2"/>
              <a:buNone/>
              <a:defRPr/>
            </a:pPr>
            <a:r>
              <a:rPr lang="en-US" sz="2400" dirty="0" smtClean="0"/>
              <a:t>     	Written document, very </a:t>
            </a:r>
            <a:r>
              <a:rPr lang="en-US" sz="2400" dirty="0"/>
              <a:t>comprehensive and consists </a:t>
            </a:r>
            <a:r>
              <a:rPr lang="en-US" sz="2400" dirty="0" smtClean="0"/>
              <a:t>of </a:t>
            </a:r>
            <a:r>
              <a:rPr lang="en-US" dirty="0" smtClean="0"/>
              <a:t>      twelve parts.</a:t>
            </a:r>
            <a:r>
              <a:rPr lang="en-US" sz="2400" dirty="0" smtClean="0"/>
              <a:t>             </a:t>
            </a:r>
            <a:endParaRPr lang="en-US" sz="2400" dirty="0" smtClean="0"/>
          </a:p>
          <a:p>
            <a:pPr algn="just" eaLnBrk="1" hangingPunct="1">
              <a:buFont typeface="Wingdings" panose="05000000000000000000" pitchFamily="2" charset="2"/>
              <a:buChar char="q"/>
              <a:defRPr/>
            </a:pPr>
            <a:r>
              <a:rPr lang="en-US" sz="2400" b="1" dirty="0" smtClean="0"/>
              <a:t>Objectives Resolution</a:t>
            </a:r>
            <a:endParaRPr lang="en-US" sz="2400" b="1" dirty="0" smtClean="0"/>
          </a:p>
          <a:p>
            <a:pPr marL="0" indent="0" algn="just">
              <a:buNone/>
              <a:defRPr/>
            </a:pPr>
            <a:r>
              <a:rPr lang="en-US" sz="2400" dirty="0" smtClean="0"/>
              <a:t>	The </a:t>
            </a:r>
            <a:r>
              <a:rPr lang="en-US" sz="2400" dirty="0"/>
              <a:t>principles and provisions set out in the Objectives Resolution have been made substantive part of the </a:t>
            </a:r>
            <a:r>
              <a:rPr lang="en-US" sz="2400" dirty="0" smtClean="0"/>
              <a:t>constitution </a:t>
            </a:r>
            <a:r>
              <a:rPr lang="en-US" sz="2400" dirty="0"/>
              <a:t>with introductory that “Islam shall be state religion</a:t>
            </a:r>
            <a:r>
              <a:rPr lang="en-US" sz="2400" dirty="0" smtClean="0"/>
              <a:t>”</a:t>
            </a:r>
            <a:endParaRPr lang="en-US" sz="2400" b="1" dirty="0" smtClean="0"/>
          </a:p>
          <a:p>
            <a:pPr algn="just" eaLnBrk="1" hangingPunct="1">
              <a:buFont typeface="Wingdings" panose="05000000000000000000" pitchFamily="2" charset="2"/>
              <a:buChar char="q"/>
              <a:defRPr/>
            </a:pPr>
            <a:r>
              <a:rPr lang="en-US" sz="2400" b="1" dirty="0" smtClean="0"/>
              <a:t>Abrogation/Suspension of the constitution</a:t>
            </a:r>
            <a:endParaRPr lang="en-US" sz="2400" b="1" dirty="0"/>
          </a:p>
          <a:p>
            <a:pPr marL="0" indent="0" algn="just" eaLnBrk="1" hangingPunct="1">
              <a:buFont typeface="Wingdings 2" panose="05020102010507070707" pitchFamily="18" charset="2"/>
              <a:buNone/>
              <a:defRPr/>
            </a:pPr>
            <a:r>
              <a:rPr lang="en-US" sz="2400" dirty="0" smtClean="0"/>
              <a:t>	Under Article 6, abrogation or suspension of the constitution was considered a high treason.</a:t>
            </a:r>
            <a:endParaRPr lang="en-US" sz="2400" dirty="0"/>
          </a:p>
          <a:p>
            <a:pPr eaLnBrk="1" hangingPunct="1">
              <a:defRPr/>
            </a:pPr>
            <a:endParaRPr lang="en-US" sz="2400" dirty="0"/>
          </a:p>
          <a:p>
            <a:pPr marL="0" indent="0" eaLnBrk="1" hangingPunct="1">
              <a:buFont typeface="Wingdings 2" panose="05020102010507070707" pitchFamily="18" charset="2"/>
              <a:buNone/>
              <a:defRPr/>
            </a:pPr>
            <a:endParaRPr lang="en-US" sz="2400" dirty="0"/>
          </a:p>
          <a:p>
            <a:pPr eaLnBrk="1" hangingPunct="1">
              <a:defRPr/>
            </a:pPr>
            <a:endParaRPr lang="en-US" sz="2000" dirty="0"/>
          </a:p>
        </p:txBody>
      </p:sp>
      <p:sp>
        <p:nvSpPr>
          <p:cNvPr id="55299" name="Title 1"/>
          <p:cNvSpPr>
            <a:spLocks noGrp="1"/>
          </p:cNvSpPr>
          <p:nvPr>
            <p:ph type="title"/>
          </p:nvPr>
        </p:nvSpPr>
        <p:spPr>
          <a:xfrm>
            <a:off x="0" y="152400"/>
            <a:ext cx="9144000" cy="1054100"/>
          </a:xfrm>
        </p:spPr>
        <p:txBody>
          <a:bodyPr/>
          <a:lstStyle/>
          <a:p>
            <a:pPr algn="ctr" eaLnBrk="1" hangingPunct="1"/>
            <a:r>
              <a:rPr lang="en-US" altLang="en-US" b="1" smtClean="0"/>
              <a:t>Constitution of 1973</a:t>
            </a:r>
            <a:endParaRPr lang="en-US" altLang="en-US" b="1" smtClean="0"/>
          </a:p>
        </p:txBody>
      </p:sp>
      <p:sp>
        <p:nvSpPr>
          <p:cNvPr id="2" name="Date Placeholder 1"/>
          <p:cNvSpPr>
            <a:spLocks noGrp="1"/>
          </p:cNvSpPr>
          <p:nvPr>
            <p:ph type="dt" sz="half" idx="10"/>
          </p:nvPr>
        </p:nvSpPr>
        <p:spPr/>
        <p:txBody>
          <a:bodyPr/>
          <a:lstStyle/>
          <a:p>
            <a:fld id="{C2C30175-0E8C-43ED-B3FB-4AC43339A70D}" type="datetime2">
              <a:rPr lang="en-US" smtClean="0"/>
            </a:fld>
            <a:endParaRPr lang="en-US"/>
          </a:p>
        </p:txBody>
      </p:sp>
      <p:sp>
        <p:nvSpPr>
          <p:cNvPr id="4" name="Footer Placeholder 3"/>
          <p:cNvSpPr>
            <a:spLocks noGrp="1"/>
          </p:cNvSpPr>
          <p:nvPr>
            <p:ph type="ftr" sz="quarter" idx="11"/>
          </p:nvPr>
        </p:nvSpPr>
        <p:spPr/>
        <p:txBody>
          <a:bodyPr/>
          <a:lstStyle/>
          <a:p>
            <a:r>
              <a:rPr lang="en-US" smtClean="0"/>
              <a:t>Pakistan Affairs </a:t>
            </a:r>
            <a:endParaRPr lang="en-US"/>
          </a:p>
        </p:txBody>
      </p:sp>
      <p:sp>
        <p:nvSpPr>
          <p:cNvPr id="5" name="Slide Number Placeholder 4"/>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447800"/>
            <a:ext cx="9144000" cy="5410200"/>
          </a:xfrm>
        </p:spPr>
        <p:txBody>
          <a:bodyPr>
            <a:normAutofit/>
          </a:bodyPr>
          <a:lstStyle/>
          <a:p>
            <a:pPr eaLnBrk="1" hangingPunct="1">
              <a:buFont typeface="Wingdings" panose="05000000000000000000" pitchFamily="2" charset="2"/>
              <a:buChar char="q"/>
              <a:defRPr/>
            </a:pPr>
            <a:r>
              <a:rPr lang="en-US" sz="2800" b="1" dirty="0" smtClean="0"/>
              <a:t>Islamic </a:t>
            </a:r>
            <a:r>
              <a:rPr lang="en-US" sz="2800" b="1" dirty="0"/>
              <a:t>System</a:t>
            </a:r>
            <a:endParaRPr lang="en-US" sz="2800" b="1" dirty="0"/>
          </a:p>
          <a:p>
            <a:pPr marL="0" indent="0" algn="just" eaLnBrk="1" hangingPunct="1">
              <a:buFont typeface="Wingdings 2" panose="05020102010507070707" pitchFamily="18" charset="2"/>
              <a:buNone/>
              <a:defRPr/>
            </a:pPr>
            <a:r>
              <a:rPr lang="en-US" sz="2800" dirty="0" smtClean="0"/>
              <a:t>	The </a:t>
            </a:r>
            <a:r>
              <a:rPr lang="en-US" sz="2800" dirty="0"/>
              <a:t>inclusion of Islamic Provisions </a:t>
            </a:r>
            <a:r>
              <a:rPr lang="en-US" sz="2800" dirty="0" smtClean="0"/>
              <a:t>ensures </a:t>
            </a:r>
            <a:r>
              <a:rPr lang="en-US" sz="2800" dirty="0"/>
              <a:t>an Islamic </a:t>
            </a:r>
            <a:r>
              <a:rPr lang="en-US" sz="2800" dirty="0" smtClean="0"/>
              <a:t>system </a:t>
            </a:r>
            <a:r>
              <a:rPr lang="en-US" sz="2800" dirty="0"/>
              <a:t>in the country</a:t>
            </a:r>
            <a:r>
              <a:rPr lang="en-US" sz="2800" dirty="0" smtClean="0"/>
              <a:t>.</a:t>
            </a:r>
            <a:endParaRPr lang="en-US" sz="2800" dirty="0"/>
          </a:p>
          <a:p>
            <a:pPr eaLnBrk="1" hangingPunct="1">
              <a:buFont typeface="Wingdings" panose="05000000000000000000" pitchFamily="2" charset="2"/>
              <a:buChar char="q"/>
              <a:defRPr/>
            </a:pPr>
            <a:r>
              <a:rPr lang="en-US" sz="2800" b="1" dirty="0" smtClean="0"/>
              <a:t>Rigid </a:t>
            </a:r>
            <a:r>
              <a:rPr lang="en-US" sz="2800" b="1" dirty="0"/>
              <a:t>Constitution</a:t>
            </a:r>
            <a:endParaRPr lang="en-US" sz="2800" b="1" dirty="0"/>
          </a:p>
          <a:p>
            <a:pPr marL="0" indent="0" algn="just" eaLnBrk="1" hangingPunct="1">
              <a:buFont typeface="Wingdings 2" panose="05020102010507070707" pitchFamily="18" charset="2"/>
              <a:buNone/>
              <a:defRPr/>
            </a:pPr>
            <a:r>
              <a:rPr lang="en-US" sz="2800" dirty="0" smtClean="0"/>
              <a:t>	It </a:t>
            </a:r>
            <a:r>
              <a:rPr lang="en-US" sz="2800" dirty="0"/>
              <a:t>is not easy to make amendments in it. Two-third </a:t>
            </a:r>
            <a:r>
              <a:rPr lang="en-US" sz="2800" dirty="0" smtClean="0"/>
              <a:t>majority </a:t>
            </a:r>
            <a:r>
              <a:rPr lang="en-US" sz="2800" dirty="0"/>
              <a:t>of both the Houses is required for this purpose</a:t>
            </a:r>
            <a:r>
              <a:rPr lang="en-US" sz="2800" dirty="0" smtClean="0"/>
              <a:t>.</a:t>
            </a:r>
            <a:endParaRPr lang="en-US" sz="2800" dirty="0" smtClean="0"/>
          </a:p>
          <a:p>
            <a:pPr eaLnBrk="1" hangingPunct="1">
              <a:buFont typeface="Wingdings" panose="05000000000000000000" pitchFamily="2" charset="2"/>
              <a:buChar char="q"/>
              <a:defRPr/>
            </a:pPr>
            <a:r>
              <a:rPr lang="en-US" sz="2800" dirty="0" smtClean="0"/>
              <a:t> </a:t>
            </a:r>
            <a:r>
              <a:rPr lang="en-US" sz="2800" b="1" dirty="0"/>
              <a:t>Federal system </a:t>
            </a:r>
            <a:endParaRPr lang="en-US" sz="2800" b="1" dirty="0" smtClean="0"/>
          </a:p>
          <a:p>
            <a:pPr marL="0" indent="0" algn="just" eaLnBrk="1" hangingPunct="1">
              <a:buFont typeface="Wingdings 2" panose="05020102010507070707" pitchFamily="18" charset="2"/>
              <a:buNone/>
              <a:defRPr/>
            </a:pPr>
            <a:r>
              <a:rPr lang="en-US" sz="2800" dirty="0" smtClean="0"/>
              <a:t>	A Federal System was introduced with a central and provincial governments.</a:t>
            </a:r>
            <a:endParaRPr lang="en-US" sz="2800" dirty="0"/>
          </a:p>
        </p:txBody>
      </p:sp>
      <p:sp>
        <p:nvSpPr>
          <p:cNvPr id="56323" name="Title 1"/>
          <p:cNvSpPr>
            <a:spLocks noGrp="1"/>
          </p:cNvSpPr>
          <p:nvPr>
            <p:ph type="title"/>
          </p:nvPr>
        </p:nvSpPr>
        <p:spPr>
          <a:xfrm>
            <a:off x="-23813" y="0"/>
            <a:ext cx="9144001" cy="1066800"/>
          </a:xfrm>
        </p:spPr>
        <p:txBody>
          <a:bodyPr/>
          <a:lstStyle/>
          <a:p>
            <a:pPr algn="ctr" eaLnBrk="1" hangingPunct="1"/>
            <a:r>
              <a:rPr lang="en-US" altLang="en-US" b="1" smtClean="0"/>
              <a:t> Constitution of 1973</a:t>
            </a:r>
            <a:endParaRPr lang="en-US" altLang="en-US" b="1" smtClean="0"/>
          </a:p>
        </p:txBody>
      </p:sp>
      <p:sp>
        <p:nvSpPr>
          <p:cNvPr id="2" name="Date Placeholder 1"/>
          <p:cNvSpPr>
            <a:spLocks noGrp="1"/>
          </p:cNvSpPr>
          <p:nvPr>
            <p:ph type="dt" sz="half" idx="10"/>
          </p:nvPr>
        </p:nvSpPr>
        <p:spPr/>
        <p:txBody>
          <a:bodyPr/>
          <a:lstStyle/>
          <a:p>
            <a:fld id="{756D36CC-DD5E-454D-906F-CB211F7DC1C4}" type="datetime2">
              <a:rPr lang="en-US" smtClean="0"/>
            </a:fld>
            <a:endParaRPr lang="en-US"/>
          </a:p>
        </p:txBody>
      </p:sp>
      <p:sp>
        <p:nvSpPr>
          <p:cNvPr id="4" name="Footer Placeholder 3"/>
          <p:cNvSpPr>
            <a:spLocks noGrp="1"/>
          </p:cNvSpPr>
          <p:nvPr>
            <p:ph type="ftr" sz="quarter" idx="11"/>
          </p:nvPr>
        </p:nvSpPr>
        <p:spPr/>
        <p:txBody>
          <a:bodyPr/>
          <a:lstStyle/>
          <a:p>
            <a:r>
              <a:rPr lang="en-US" smtClean="0"/>
              <a:t>Pakistan Affairs </a:t>
            </a:r>
            <a:endParaRPr lang="en-US"/>
          </a:p>
        </p:txBody>
      </p:sp>
      <p:sp>
        <p:nvSpPr>
          <p:cNvPr id="5" name="Slide Number Placeholder 4"/>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295400"/>
            <a:ext cx="9144000" cy="5334000"/>
          </a:xfrm>
        </p:spPr>
        <p:txBody>
          <a:bodyPr>
            <a:normAutofit lnSpcReduction="10000"/>
          </a:bodyPr>
          <a:lstStyle/>
          <a:p>
            <a:pPr algn="just" eaLnBrk="1" hangingPunct="1">
              <a:lnSpc>
                <a:spcPct val="150000"/>
              </a:lnSpc>
              <a:buFont typeface="Wingdings" panose="05000000000000000000" pitchFamily="2" charset="2"/>
              <a:buChar char="q"/>
              <a:defRPr/>
            </a:pPr>
            <a:r>
              <a:rPr lang="en-US" sz="2400" b="1" dirty="0" smtClean="0"/>
              <a:t>Form </a:t>
            </a:r>
            <a:r>
              <a:rPr lang="en-US" sz="2400" b="1" dirty="0"/>
              <a:t>of </a:t>
            </a:r>
            <a:r>
              <a:rPr lang="en-US" sz="2400" b="1" dirty="0" smtClean="0"/>
              <a:t>Government</a:t>
            </a:r>
            <a:endParaRPr lang="en-US" sz="2400" b="1" dirty="0" smtClean="0"/>
          </a:p>
          <a:p>
            <a:pPr marL="0" indent="0" algn="just" eaLnBrk="1" hangingPunct="1">
              <a:lnSpc>
                <a:spcPct val="150000"/>
              </a:lnSpc>
              <a:buFont typeface="Wingdings 2" panose="05020102010507070707" pitchFamily="18" charset="2"/>
              <a:buNone/>
              <a:defRPr/>
            </a:pPr>
            <a:r>
              <a:rPr lang="en-US" sz="2400" dirty="0" smtClean="0"/>
              <a:t>	Parliamentary </a:t>
            </a:r>
            <a:r>
              <a:rPr lang="en-US" sz="2400" dirty="0"/>
              <a:t>form of Government </a:t>
            </a:r>
            <a:r>
              <a:rPr lang="en-US" sz="2400" dirty="0" smtClean="0"/>
              <a:t>was introduced.</a:t>
            </a:r>
            <a:endParaRPr lang="en-US" sz="2400" b="1" i="1" dirty="0" smtClean="0"/>
          </a:p>
          <a:p>
            <a:pPr algn="just" eaLnBrk="1" hangingPunct="1">
              <a:lnSpc>
                <a:spcPct val="150000"/>
              </a:lnSpc>
              <a:buFont typeface="Wingdings" panose="05000000000000000000" pitchFamily="2" charset="2"/>
              <a:buChar char="q"/>
              <a:defRPr/>
            </a:pPr>
            <a:r>
              <a:rPr lang="en-US" sz="2400" b="1" dirty="0" smtClean="0"/>
              <a:t>Bicameral </a:t>
            </a:r>
            <a:r>
              <a:rPr lang="en-US" sz="2400" b="1" dirty="0"/>
              <a:t>Legislature</a:t>
            </a:r>
            <a:endParaRPr lang="en-US" sz="2400" b="1" dirty="0"/>
          </a:p>
          <a:p>
            <a:pPr marL="0" indent="0" algn="just" eaLnBrk="1" hangingPunct="1">
              <a:lnSpc>
                <a:spcPct val="150000"/>
              </a:lnSpc>
              <a:buFont typeface="Wingdings 2" panose="05020102010507070707" pitchFamily="18" charset="2"/>
              <a:buNone/>
              <a:defRPr/>
            </a:pPr>
            <a:r>
              <a:rPr lang="en-US" sz="2400" dirty="0" smtClean="0"/>
              <a:t>	The </a:t>
            </a:r>
            <a:r>
              <a:rPr lang="en-US" sz="2400" i="1" dirty="0" err="1"/>
              <a:t>Majlis</a:t>
            </a:r>
            <a:r>
              <a:rPr lang="en-US" sz="2400" i="1" dirty="0"/>
              <a:t>-e-</a:t>
            </a:r>
            <a:r>
              <a:rPr lang="en-US" sz="2400" i="1" dirty="0" err="1"/>
              <a:t>Shoora</a:t>
            </a:r>
            <a:r>
              <a:rPr lang="en-US" sz="2400" dirty="0"/>
              <a:t> (Parliament) consists of two </a:t>
            </a:r>
            <a:r>
              <a:rPr lang="en-US" sz="2400" dirty="0" smtClean="0"/>
              <a:t>Houses </a:t>
            </a:r>
            <a:r>
              <a:rPr lang="en-US" sz="2400" dirty="0"/>
              <a:t>named </a:t>
            </a:r>
            <a:r>
              <a:rPr lang="en-US" sz="2400" dirty="0" smtClean="0"/>
              <a:t>Senate(100 members) </a:t>
            </a:r>
            <a:r>
              <a:rPr lang="en-US" sz="2400" dirty="0"/>
              <a:t>and National </a:t>
            </a:r>
            <a:r>
              <a:rPr lang="en-US" sz="2400" dirty="0" smtClean="0"/>
              <a:t>Assembly (372 members).</a:t>
            </a:r>
            <a:endParaRPr lang="en-US" sz="2400" dirty="0" smtClean="0"/>
          </a:p>
          <a:p>
            <a:pPr algn="just" eaLnBrk="1" hangingPunct="1">
              <a:lnSpc>
                <a:spcPct val="150000"/>
              </a:lnSpc>
              <a:buFont typeface="Wingdings" panose="05000000000000000000" pitchFamily="2" charset="2"/>
              <a:buChar char="q"/>
              <a:defRPr/>
            </a:pPr>
            <a:r>
              <a:rPr lang="en-US" sz="2400" b="1" dirty="0" smtClean="0"/>
              <a:t>Method of Election</a:t>
            </a:r>
            <a:endParaRPr lang="en-US" sz="2400" dirty="0"/>
          </a:p>
          <a:p>
            <a:pPr marL="0" indent="0" algn="just" eaLnBrk="1" hangingPunct="1">
              <a:lnSpc>
                <a:spcPct val="150000"/>
              </a:lnSpc>
              <a:buFont typeface="Wingdings 2" panose="05020102010507070707" pitchFamily="18" charset="2"/>
              <a:buNone/>
              <a:defRPr/>
            </a:pPr>
            <a:r>
              <a:rPr lang="en-US" sz="2400" dirty="0" smtClean="0"/>
              <a:t>	The </a:t>
            </a:r>
            <a:r>
              <a:rPr lang="en-US" sz="2400" dirty="0"/>
              <a:t>members of the National Assembly, </a:t>
            </a:r>
            <a:r>
              <a:rPr lang="en-US" sz="2400" dirty="0" smtClean="0"/>
              <a:t>the provincial </a:t>
            </a:r>
            <a:r>
              <a:rPr lang="en-US" sz="2400" dirty="0"/>
              <a:t>Assemblies are directly elected by the </a:t>
            </a:r>
            <a:r>
              <a:rPr lang="en-US" sz="2400" dirty="0" smtClean="0"/>
              <a:t>people</a:t>
            </a:r>
            <a:r>
              <a:rPr lang="en-US" sz="2400" dirty="0"/>
              <a:t>. </a:t>
            </a:r>
            <a:endParaRPr lang="en-US" sz="2400" dirty="0"/>
          </a:p>
        </p:txBody>
      </p:sp>
      <p:sp>
        <p:nvSpPr>
          <p:cNvPr id="57347" name="Title 1"/>
          <p:cNvSpPr>
            <a:spLocks noGrp="1"/>
          </p:cNvSpPr>
          <p:nvPr>
            <p:ph type="title"/>
          </p:nvPr>
        </p:nvSpPr>
        <p:spPr>
          <a:xfrm>
            <a:off x="0" y="0"/>
            <a:ext cx="9144000" cy="1143000"/>
          </a:xfrm>
        </p:spPr>
        <p:txBody>
          <a:bodyPr/>
          <a:lstStyle/>
          <a:p>
            <a:pPr algn="ctr" eaLnBrk="1" hangingPunct="1"/>
            <a:r>
              <a:rPr lang="en-US" altLang="en-US" b="1" smtClean="0"/>
              <a:t>Constitution of 1973</a:t>
            </a:r>
            <a:endParaRPr lang="en-US" altLang="en-US" b="1" smtClean="0"/>
          </a:p>
        </p:txBody>
      </p:sp>
      <p:sp>
        <p:nvSpPr>
          <p:cNvPr id="2" name="Date Placeholder 1"/>
          <p:cNvSpPr>
            <a:spLocks noGrp="1"/>
          </p:cNvSpPr>
          <p:nvPr>
            <p:ph type="dt" sz="half" idx="10"/>
          </p:nvPr>
        </p:nvSpPr>
        <p:spPr/>
        <p:txBody>
          <a:bodyPr/>
          <a:lstStyle/>
          <a:p>
            <a:fld id="{25A93DDA-BCFA-49E3-943A-7F7AD63612B3}" type="datetime2">
              <a:rPr lang="en-US" smtClean="0"/>
            </a:fld>
            <a:endParaRPr lang="en-US"/>
          </a:p>
        </p:txBody>
      </p:sp>
      <p:sp>
        <p:nvSpPr>
          <p:cNvPr id="4" name="Footer Placeholder 3"/>
          <p:cNvSpPr>
            <a:spLocks noGrp="1"/>
          </p:cNvSpPr>
          <p:nvPr>
            <p:ph type="ftr" sz="quarter" idx="11"/>
          </p:nvPr>
        </p:nvSpPr>
        <p:spPr/>
        <p:txBody>
          <a:bodyPr/>
          <a:lstStyle/>
          <a:p>
            <a:r>
              <a:rPr lang="en-US" smtClean="0"/>
              <a:t>Pakistan Affairs </a:t>
            </a:r>
            <a:endParaRPr lang="en-US"/>
          </a:p>
        </p:txBody>
      </p:sp>
      <p:sp>
        <p:nvSpPr>
          <p:cNvPr id="5" name="Slide Number Placeholder 4"/>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066800"/>
            <a:ext cx="9144000" cy="5715000"/>
          </a:xfrm>
        </p:spPr>
        <p:txBody>
          <a:bodyPr>
            <a:normAutofit/>
          </a:bodyPr>
          <a:lstStyle/>
          <a:p>
            <a:pPr eaLnBrk="1" hangingPunct="1">
              <a:buFont typeface="Wingdings" panose="05000000000000000000" pitchFamily="2" charset="2"/>
              <a:buChar char="q"/>
              <a:defRPr/>
            </a:pPr>
            <a:r>
              <a:rPr lang="en-US" sz="2400" b="1" dirty="0" smtClean="0"/>
              <a:t>Fundamental Rights</a:t>
            </a:r>
            <a:endParaRPr lang="en-US" sz="2400" b="1" dirty="0"/>
          </a:p>
          <a:p>
            <a:pPr marL="0" indent="0" algn="just" eaLnBrk="1" hangingPunct="1">
              <a:buFont typeface="Wingdings 2" panose="05020102010507070707" pitchFamily="18" charset="2"/>
              <a:buNone/>
              <a:defRPr/>
            </a:pPr>
            <a:r>
              <a:rPr lang="en-US" sz="2400" dirty="0" smtClean="0"/>
              <a:t>	The </a:t>
            </a:r>
            <a:r>
              <a:rPr lang="en-US" sz="2400" dirty="0"/>
              <a:t>1973 Constitution ensures </a:t>
            </a:r>
            <a:r>
              <a:rPr lang="en-US" sz="2400" dirty="0" smtClean="0"/>
              <a:t>the </a:t>
            </a:r>
            <a:r>
              <a:rPr lang="en-US" sz="2400" dirty="0"/>
              <a:t>fundamental rights </a:t>
            </a:r>
            <a:r>
              <a:rPr lang="en-US" sz="2400" dirty="0" smtClean="0"/>
              <a:t>to </a:t>
            </a:r>
            <a:r>
              <a:rPr lang="en-US" sz="2400" dirty="0"/>
              <a:t>the citizens of </a:t>
            </a:r>
            <a:r>
              <a:rPr lang="en-US" sz="2400" dirty="0" smtClean="0"/>
              <a:t>Pakistan </a:t>
            </a:r>
            <a:endParaRPr lang="en-US" sz="2400" dirty="0"/>
          </a:p>
          <a:p>
            <a:pPr eaLnBrk="1" hangingPunct="1">
              <a:buFont typeface="Wingdings" panose="05000000000000000000" pitchFamily="2" charset="2"/>
              <a:buChar char="q"/>
              <a:defRPr/>
            </a:pPr>
            <a:r>
              <a:rPr lang="en-US" sz="2400" dirty="0" smtClean="0"/>
              <a:t> </a:t>
            </a:r>
            <a:r>
              <a:rPr lang="en-US" sz="2400" b="1" dirty="0" smtClean="0"/>
              <a:t>Independence </a:t>
            </a:r>
            <a:r>
              <a:rPr lang="en-US" sz="2400" b="1" dirty="0"/>
              <a:t>of </a:t>
            </a:r>
            <a:r>
              <a:rPr lang="en-US" sz="2400" b="1" dirty="0" smtClean="0"/>
              <a:t>Judiciary</a:t>
            </a:r>
            <a:endParaRPr lang="en-US" sz="2400" b="1" dirty="0" smtClean="0"/>
          </a:p>
          <a:p>
            <a:pPr marL="0" indent="0" algn="just" eaLnBrk="1" hangingPunct="1">
              <a:buFont typeface="Wingdings 2" panose="05020102010507070707" pitchFamily="18" charset="2"/>
              <a:buNone/>
              <a:defRPr/>
            </a:pPr>
            <a:r>
              <a:rPr lang="en-US" sz="2400" dirty="0" smtClean="0"/>
              <a:t>	The </a:t>
            </a:r>
            <a:r>
              <a:rPr lang="en-US" sz="2400" dirty="0"/>
              <a:t>Constitution of 1973 stresses upon the </a:t>
            </a:r>
            <a:r>
              <a:rPr lang="en-US" sz="2400" dirty="0" smtClean="0"/>
              <a:t>establishment </a:t>
            </a:r>
            <a:r>
              <a:rPr lang="en-US" sz="2400" dirty="0"/>
              <a:t>of </a:t>
            </a:r>
            <a:r>
              <a:rPr lang="en-US" dirty="0"/>
              <a:t> </a:t>
            </a:r>
            <a:r>
              <a:rPr lang="en-US" sz="2400" dirty="0" smtClean="0"/>
              <a:t>an </a:t>
            </a:r>
            <a:r>
              <a:rPr lang="en-US" sz="2400" dirty="0"/>
              <a:t>independent judiciary. Full job </a:t>
            </a:r>
            <a:r>
              <a:rPr lang="en-US" sz="2400" dirty="0" smtClean="0"/>
              <a:t>security </a:t>
            </a:r>
            <a:r>
              <a:rPr lang="en-US" sz="2400" dirty="0"/>
              <a:t>has been </a:t>
            </a:r>
            <a:r>
              <a:rPr lang="en-US" sz="2400" dirty="0" smtClean="0"/>
              <a:t>provided</a:t>
            </a:r>
            <a:r>
              <a:rPr lang="en-US" sz="2400" dirty="0"/>
              <a:t>. </a:t>
            </a:r>
            <a:endParaRPr lang="en-US" sz="2400" dirty="0"/>
          </a:p>
          <a:p>
            <a:pPr eaLnBrk="1" hangingPunct="1">
              <a:buFont typeface="Wingdings" panose="05000000000000000000" pitchFamily="2" charset="2"/>
              <a:buChar char="q"/>
              <a:defRPr/>
            </a:pPr>
            <a:r>
              <a:rPr lang="en-US" sz="2400" dirty="0" smtClean="0"/>
              <a:t> </a:t>
            </a:r>
            <a:r>
              <a:rPr lang="en-US" sz="2400" b="1" dirty="0"/>
              <a:t>Referendum</a:t>
            </a:r>
            <a:endParaRPr lang="en-US" sz="2400" b="1" dirty="0"/>
          </a:p>
          <a:p>
            <a:pPr marL="0" indent="0" algn="just" eaLnBrk="1" hangingPunct="1">
              <a:buFont typeface="Wingdings 2" panose="05020102010507070707" pitchFamily="18" charset="2"/>
              <a:buNone/>
              <a:defRPr/>
            </a:pPr>
            <a:r>
              <a:rPr lang="en-US" sz="2400" dirty="0" smtClean="0"/>
              <a:t>	The </a:t>
            </a:r>
            <a:r>
              <a:rPr lang="en-US" sz="2400" dirty="0"/>
              <a:t>Constitution of 1973 has authorized the President </a:t>
            </a:r>
            <a:r>
              <a:rPr lang="en-US" sz="2400" dirty="0" smtClean="0"/>
              <a:t>to </a:t>
            </a:r>
            <a:r>
              <a:rPr lang="en-US" sz="2400" dirty="0"/>
              <a:t>hold </a:t>
            </a:r>
            <a:r>
              <a:rPr lang="en-US" dirty="0" smtClean="0"/>
              <a:t>r</a:t>
            </a:r>
            <a:r>
              <a:rPr lang="en-US" sz="2400" dirty="0" smtClean="0"/>
              <a:t>eferendum </a:t>
            </a:r>
            <a:r>
              <a:rPr lang="en-US" sz="2400" dirty="0"/>
              <a:t>on any national issue. Similarly the </a:t>
            </a:r>
            <a:r>
              <a:rPr lang="en-US" sz="2400" dirty="0" smtClean="0"/>
              <a:t>Prime Minister </a:t>
            </a:r>
            <a:r>
              <a:rPr lang="en-US" sz="2400" dirty="0"/>
              <a:t>can ask the President to hold </a:t>
            </a:r>
            <a:r>
              <a:rPr lang="en-US" sz="2400" dirty="0" smtClean="0"/>
              <a:t>referendum </a:t>
            </a:r>
            <a:r>
              <a:rPr lang="en-US" sz="2400" dirty="0"/>
              <a:t>on any </a:t>
            </a:r>
            <a:r>
              <a:rPr lang="en-US" sz="2400" dirty="0" smtClean="0"/>
              <a:t>important </a:t>
            </a:r>
            <a:r>
              <a:rPr lang="en-US" sz="2400" dirty="0"/>
              <a:t>national issue. </a:t>
            </a:r>
            <a:endParaRPr lang="en-US" sz="2400" dirty="0"/>
          </a:p>
          <a:p>
            <a:pPr marL="0" indent="0" algn="just" eaLnBrk="1" hangingPunct="1">
              <a:buFont typeface="Wingdings 2" panose="05020102010507070707" pitchFamily="18" charset="2"/>
              <a:buNone/>
              <a:defRPr/>
            </a:pPr>
            <a:r>
              <a:rPr lang="en-US" sz="2400" dirty="0" smtClean="0"/>
              <a:t>	The constitution of 1973 was a unanimously adopted document by the people of Pakistan.</a:t>
            </a:r>
            <a:endParaRPr lang="en-US" sz="2400" dirty="0"/>
          </a:p>
        </p:txBody>
      </p:sp>
      <p:sp>
        <p:nvSpPr>
          <p:cNvPr id="58371" name="Title 1"/>
          <p:cNvSpPr>
            <a:spLocks noGrp="1"/>
          </p:cNvSpPr>
          <p:nvPr>
            <p:ph type="title"/>
          </p:nvPr>
        </p:nvSpPr>
        <p:spPr>
          <a:xfrm>
            <a:off x="0" y="0"/>
            <a:ext cx="9144000" cy="990600"/>
          </a:xfrm>
        </p:spPr>
        <p:txBody>
          <a:bodyPr/>
          <a:lstStyle/>
          <a:p>
            <a:pPr algn="ctr" eaLnBrk="1" hangingPunct="1"/>
            <a:r>
              <a:rPr lang="en-US" altLang="en-US" b="1" dirty="0" smtClean="0"/>
              <a:t>Constitution of 1973</a:t>
            </a:r>
            <a:endParaRPr lang="en-US" altLang="en-US" b="1" dirty="0" smtClean="0"/>
          </a:p>
        </p:txBody>
      </p:sp>
      <p:sp>
        <p:nvSpPr>
          <p:cNvPr id="2" name="Date Placeholder 1"/>
          <p:cNvSpPr>
            <a:spLocks noGrp="1"/>
          </p:cNvSpPr>
          <p:nvPr>
            <p:ph type="dt" sz="half" idx="10"/>
          </p:nvPr>
        </p:nvSpPr>
        <p:spPr/>
        <p:txBody>
          <a:bodyPr/>
          <a:lstStyle/>
          <a:p>
            <a:fld id="{62DD255C-114C-4039-8592-932FF78B5313}" type="datetime2">
              <a:rPr lang="en-US" smtClean="0"/>
            </a:fld>
            <a:endParaRPr lang="en-US"/>
          </a:p>
        </p:txBody>
      </p:sp>
      <p:sp>
        <p:nvSpPr>
          <p:cNvPr id="4" name="Footer Placeholder 3"/>
          <p:cNvSpPr>
            <a:spLocks noGrp="1"/>
          </p:cNvSpPr>
          <p:nvPr>
            <p:ph type="ftr" sz="quarter" idx="11"/>
          </p:nvPr>
        </p:nvSpPr>
        <p:spPr/>
        <p:txBody>
          <a:bodyPr/>
          <a:lstStyle/>
          <a:p>
            <a:r>
              <a:rPr lang="en-US" smtClean="0"/>
              <a:t>Pakistan Affairs </a:t>
            </a:r>
            <a:endParaRPr lang="en-US"/>
          </a:p>
        </p:txBody>
      </p:sp>
      <p:sp>
        <p:nvSpPr>
          <p:cNvPr id="5" name="Slide Number Placeholder 4"/>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0"/>
            <a:ext cx="9144000" cy="990600"/>
          </a:xfrm>
        </p:spPr>
        <p:txBody>
          <a:bodyPr/>
          <a:lstStyle/>
          <a:p>
            <a:pPr algn="ctr" eaLnBrk="1" hangingPunct="1"/>
            <a:r>
              <a:rPr lang="en-US" altLang="en-US" sz="4000" b="1" dirty="0" smtClean="0"/>
              <a:t>Islamic Provisions of Constitution of 1973 </a:t>
            </a:r>
            <a:endParaRPr lang="en-US" altLang="en-US" sz="4000" b="1" dirty="0" smtClean="0"/>
          </a:p>
        </p:txBody>
      </p:sp>
      <p:sp>
        <p:nvSpPr>
          <p:cNvPr id="11267" name="Rectangle 3"/>
          <p:cNvSpPr>
            <a:spLocks noGrp="1" noChangeArrowheads="1"/>
          </p:cNvSpPr>
          <p:nvPr>
            <p:ph type="body" idx="1"/>
          </p:nvPr>
        </p:nvSpPr>
        <p:spPr>
          <a:xfrm>
            <a:off x="0" y="838200"/>
            <a:ext cx="9144000" cy="5867400"/>
          </a:xfrm>
        </p:spPr>
        <p:txBody>
          <a:bodyPr>
            <a:normAutofit fontScale="92500" lnSpcReduction="10000"/>
          </a:bodyPr>
          <a:lstStyle/>
          <a:p>
            <a:pPr marL="937260" lvl="1" indent="-571500" algn="just">
              <a:buFont typeface="+mj-lt"/>
              <a:buAutoNum type="romanLcPeriod"/>
              <a:defRPr/>
            </a:pPr>
            <a:r>
              <a:rPr lang="en-US" altLang="en-US" dirty="0"/>
              <a:t>The official name "Islamic Republic of Pakistan" as selected for the state of Pakistan.</a:t>
            </a:r>
            <a:endParaRPr lang="en-US" altLang="en-US" dirty="0"/>
          </a:p>
          <a:p>
            <a:pPr marL="937260" lvl="1" indent="-571500" algn="just">
              <a:buFont typeface="+mj-lt"/>
              <a:buAutoNum type="romanLcPeriod"/>
              <a:defRPr/>
            </a:pPr>
            <a:r>
              <a:rPr lang="en-US" altLang="en-US" dirty="0"/>
              <a:t>Islam is declared as the state religion of Pakistan.</a:t>
            </a:r>
            <a:endParaRPr lang="en-US" altLang="en-US" dirty="0"/>
          </a:p>
          <a:p>
            <a:pPr marL="937260" lvl="1" indent="-571500" algn="just">
              <a:buFont typeface="+mj-lt"/>
              <a:buAutoNum type="romanLcPeriod"/>
              <a:defRPr/>
            </a:pPr>
            <a:r>
              <a:rPr lang="en-US" altLang="en-US" dirty="0"/>
              <a:t>Enabling of living life, culture, and customs of Muslims, individually or collectively, in accordance with the fundamental principles and basic concepts of Islam.</a:t>
            </a:r>
            <a:endParaRPr lang="en-US" altLang="en-US" dirty="0"/>
          </a:p>
          <a:p>
            <a:pPr marL="937260" lvl="1" indent="-571500" algn="just">
              <a:buFont typeface="+mj-lt"/>
              <a:buAutoNum type="romanLcPeriod"/>
              <a:defRPr/>
            </a:pPr>
            <a:r>
              <a:rPr lang="en-US" altLang="en-US" dirty="0"/>
              <a:t>Teachings on Arabic, Qur'an, and </a:t>
            </a:r>
            <a:r>
              <a:rPr lang="en-US" altLang="en-US" dirty="0" err="1"/>
              <a:t>Islamiyat</a:t>
            </a:r>
            <a:r>
              <a:rPr lang="en-US" altLang="en-US" dirty="0"/>
              <a:t> to be compulsory in country's institutions and to secure correct and exact printing and publishing of the Qur'an.</a:t>
            </a:r>
            <a:endParaRPr lang="en-US" altLang="en-US" dirty="0"/>
          </a:p>
          <a:p>
            <a:pPr marL="937260" lvl="1" indent="-571500" algn="just">
              <a:buFont typeface="+mj-lt"/>
              <a:buAutoNum type="romanLcPeriod"/>
              <a:defRPr/>
            </a:pPr>
            <a:r>
              <a:rPr lang="en-US" altLang="en-US" dirty="0"/>
              <a:t>Proper </a:t>
            </a:r>
            <a:r>
              <a:rPr lang="en-US" altLang="en-US" dirty="0" err="1"/>
              <a:t>organisations</a:t>
            </a:r>
            <a:r>
              <a:rPr lang="en-US" altLang="en-US" dirty="0"/>
              <a:t> of Zakat, </a:t>
            </a:r>
            <a:r>
              <a:rPr lang="en-US" altLang="en-US" dirty="0" err="1"/>
              <a:t>Waqf</a:t>
            </a:r>
            <a:r>
              <a:rPr lang="en-US" altLang="en-US" dirty="0"/>
              <a:t>, and mosques is ensured.</a:t>
            </a:r>
            <a:endParaRPr lang="en-US" altLang="en-US" dirty="0"/>
          </a:p>
          <a:p>
            <a:pPr marL="937260" lvl="1" indent="-571500" algn="just">
              <a:buFont typeface="+mj-lt"/>
              <a:buAutoNum type="romanLcPeriod"/>
              <a:defRPr/>
            </a:pPr>
            <a:r>
              <a:rPr lang="en-US" altLang="en-US" dirty="0"/>
              <a:t>Prevent prostitution, gambling and consumption of alcohol, printing, publication, circulation, pornography, and display of obscene literature and advertisements.</a:t>
            </a:r>
            <a:endParaRPr lang="en-US" altLang="en-US" dirty="0"/>
          </a:p>
          <a:p>
            <a:pPr marL="937260" lvl="1" indent="-571500" algn="just">
              <a:buFont typeface="+mj-lt"/>
              <a:buAutoNum type="romanLcPeriod"/>
              <a:defRPr/>
            </a:pPr>
            <a:r>
              <a:rPr lang="en-US" altLang="en-US" dirty="0"/>
              <a:t>Required to be a Muslim in order to run for bid of becoming the President (male or female) and/or Prime Minister (male or female). No restriction as to religion or gender on any other post, up to and including provincial governor and Chief Minister</a:t>
            </a:r>
            <a:r>
              <a:rPr lang="en-US" altLang="en-US" dirty="0" smtClean="0"/>
              <a:t>.</a:t>
            </a:r>
            <a:endParaRPr lang="en-US" altLang="en-US" dirty="0"/>
          </a:p>
        </p:txBody>
      </p:sp>
      <p:sp>
        <p:nvSpPr>
          <p:cNvPr id="2" name="Date Placeholder 1"/>
          <p:cNvSpPr>
            <a:spLocks noGrp="1"/>
          </p:cNvSpPr>
          <p:nvPr>
            <p:ph type="dt" sz="half" idx="10"/>
          </p:nvPr>
        </p:nvSpPr>
        <p:spPr/>
        <p:txBody>
          <a:bodyPr/>
          <a:lstStyle/>
          <a:p>
            <a:fld id="{761E22C1-63B7-46AA-B986-5F602AE8BCA7}"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55000"/>
            <a:lum/>
          </a:blip>
          <a:srcRect/>
          <a:stretch>
            <a:fillRect t="-3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pPr algn="ctr"/>
            <a:r>
              <a:rPr lang="en-US" b="1" dirty="0" smtClean="0">
                <a:solidFill>
                  <a:srgbClr val="FF0000"/>
                </a:solidFill>
              </a:rPr>
              <a:t>Sequence</a:t>
            </a:r>
            <a:r>
              <a:rPr lang="en-US" dirty="0" smtClean="0"/>
              <a:t> </a:t>
            </a:r>
            <a:endParaRPr lang="en-US" dirty="0"/>
          </a:p>
        </p:txBody>
      </p:sp>
      <p:sp>
        <p:nvSpPr>
          <p:cNvPr id="3" name="Content Placeholder 2"/>
          <p:cNvSpPr>
            <a:spLocks noGrp="1"/>
          </p:cNvSpPr>
          <p:nvPr>
            <p:ph idx="1"/>
          </p:nvPr>
        </p:nvSpPr>
        <p:spPr>
          <a:xfrm>
            <a:off x="457200" y="1295400"/>
            <a:ext cx="8229600" cy="5029200"/>
          </a:xfrm>
        </p:spPr>
        <p:txBody>
          <a:bodyPr>
            <a:normAutofit/>
          </a:bodyPr>
          <a:lstStyle/>
          <a:p>
            <a:pPr algn="just">
              <a:lnSpc>
                <a:spcPct val="150000"/>
              </a:lnSpc>
            </a:pPr>
            <a:r>
              <a:rPr lang="en-US" b="1" dirty="0" smtClean="0"/>
              <a:t>Constitutions of Pakistan</a:t>
            </a:r>
            <a:endParaRPr lang="en-US" b="1" dirty="0" smtClean="0"/>
          </a:p>
          <a:p>
            <a:pPr marL="907415" lvl="1" indent="-514350" algn="just">
              <a:lnSpc>
                <a:spcPct val="150000"/>
              </a:lnSpc>
              <a:buClr>
                <a:srgbClr val="FF0000"/>
              </a:buClr>
              <a:buFont typeface="+mj-lt"/>
              <a:buAutoNum type="romanLcPeriod"/>
            </a:pPr>
            <a:r>
              <a:rPr lang="en-US" b="1" dirty="0" smtClean="0"/>
              <a:t>1956</a:t>
            </a:r>
            <a:endParaRPr lang="en-US" b="1" dirty="0" smtClean="0"/>
          </a:p>
          <a:p>
            <a:pPr marL="907415" lvl="1" indent="-514350" algn="just">
              <a:lnSpc>
                <a:spcPct val="150000"/>
              </a:lnSpc>
              <a:buClr>
                <a:srgbClr val="FF0000"/>
              </a:buClr>
              <a:buFont typeface="+mj-lt"/>
              <a:buAutoNum type="romanLcPeriod"/>
            </a:pPr>
            <a:r>
              <a:rPr lang="en-US" b="1" dirty="0" smtClean="0"/>
              <a:t>1962</a:t>
            </a:r>
            <a:endParaRPr lang="en-US" b="1" dirty="0" smtClean="0"/>
          </a:p>
          <a:p>
            <a:pPr marL="907415" lvl="1" indent="-514350" algn="just">
              <a:lnSpc>
                <a:spcPct val="150000"/>
              </a:lnSpc>
              <a:buClr>
                <a:srgbClr val="FF0000"/>
              </a:buClr>
              <a:buFont typeface="+mj-lt"/>
              <a:buAutoNum type="romanLcPeriod"/>
            </a:pPr>
            <a:r>
              <a:rPr lang="en-US" b="1" dirty="0" smtClean="0"/>
              <a:t>1973</a:t>
            </a:r>
            <a:endParaRPr lang="en-US" b="1" dirty="0" smtClean="0"/>
          </a:p>
          <a:p>
            <a:pPr algn="just">
              <a:lnSpc>
                <a:spcPct val="150000"/>
              </a:lnSpc>
              <a:buNone/>
            </a:pPr>
            <a:endParaRPr lang="en-US" b="1" dirty="0" smtClean="0"/>
          </a:p>
          <a:p>
            <a:pPr>
              <a:lnSpc>
                <a:spcPct val="150000"/>
              </a:lnSpc>
            </a:pPr>
            <a:endParaRPr lang="en-US" b="1" dirty="0" smtClean="0"/>
          </a:p>
          <a:p>
            <a:endParaRPr lang="en-US" dirty="0" smtClean="0"/>
          </a:p>
          <a:p>
            <a:endParaRPr lang="en-US" dirty="0" smtClean="0"/>
          </a:p>
          <a:p>
            <a:endParaRPr lang="en-US" dirty="0"/>
          </a:p>
        </p:txBody>
      </p:sp>
      <p:sp>
        <p:nvSpPr>
          <p:cNvPr id="4" name="Date Placeholder 3"/>
          <p:cNvSpPr>
            <a:spLocks noGrp="1"/>
          </p:cNvSpPr>
          <p:nvPr>
            <p:ph type="dt" sz="half" idx="10"/>
          </p:nvPr>
        </p:nvSpPr>
        <p:spPr/>
        <p:txBody>
          <a:bodyPr/>
          <a:lstStyle/>
          <a:p>
            <a:fld id="{8B032320-29E8-46E5-AC05-4D22FFE02453}" type="datetime2">
              <a:rPr lang="en-US" smtClean="0"/>
            </a:fld>
            <a:endParaRPr lang="en-US"/>
          </a:p>
        </p:txBody>
      </p:sp>
      <p:sp>
        <p:nvSpPr>
          <p:cNvPr id="5" name="Footer Placeholder 4"/>
          <p:cNvSpPr>
            <a:spLocks noGrp="1"/>
          </p:cNvSpPr>
          <p:nvPr>
            <p:ph type="ftr" sz="quarter" idx="11"/>
          </p:nvPr>
        </p:nvSpPr>
        <p:spPr/>
        <p:txBody>
          <a:bodyPr/>
          <a:lstStyle/>
          <a:p>
            <a:r>
              <a:rPr lang="en-US" smtClean="0"/>
              <a:t>Pakistan Affairs </a:t>
            </a:r>
            <a:endParaRPr lang="en-US"/>
          </a:p>
        </p:txBody>
      </p:sp>
      <p:sp>
        <p:nvSpPr>
          <p:cNvPr id="6" name="Slide Number Placeholder 5"/>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0" y="0"/>
            <a:ext cx="9144000" cy="990600"/>
          </a:xfrm>
        </p:spPr>
        <p:txBody>
          <a:bodyPr/>
          <a:lstStyle/>
          <a:p>
            <a:pPr algn="ctr" eaLnBrk="1" hangingPunct="1"/>
            <a:r>
              <a:rPr lang="en-US" altLang="en-US" sz="4000" b="1" dirty="0" smtClean="0"/>
              <a:t>Islamic Provisions of Constitution of 1973 </a:t>
            </a:r>
            <a:endParaRPr lang="en-US" altLang="en-US" sz="4000" b="1" dirty="0" smtClean="0"/>
          </a:p>
        </p:txBody>
      </p:sp>
      <p:sp>
        <p:nvSpPr>
          <p:cNvPr id="11267" name="Rectangle 3"/>
          <p:cNvSpPr>
            <a:spLocks noGrp="1" noChangeArrowheads="1"/>
          </p:cNvSpPr>
          <p:nvPr>
            <p:ph type="body" idx="1"/>
          </p:nvPr>
        </p:nvSpPr>
        <p:spPr>
          <a:xfrm>
            <a:off x="0" y="838200"/>
            <a:ext cx="9144000" cy="5867400"/>
          </a:xfrm>
        </p:spPr>
        <p:txBody>
          <a:bodyPr>
            <a:normAutofit fontScale="92500" lnSpcReduction="20000"/>
          </a:bodyPr>
          <a:lstStyle/>
          <a:p>
            <a:pPr marL="880110" lvl="1" indent="-514350" algn="just">
              <a:buAutoNum type="romanLcPeriod" startAt="8"/>
              <a:defRPr/>
            </a:pPr>
            <a:r>
              <a:rPr lang="en-US" altLang="en-US" dirty="0" smtClean="0"/>
              <a:t>All </a:t>
            </a:r>
            <a:r>
              <a:rPr lang="en-US" altLang="en-US" dirty="0"/>
              <a:t>existing laws shall be brought in conformity with the injunctions of Islam as laid down in the Qur'an and Sunnah and no law shall be enacted which is repugnant to such </a:t>
            </a:r>
            <a:r>
              <a:rPr lang="en-US" altLang="en-US" dirty="0" smtClean="0"/>
              <a:t>injunctions. </a:t>
            </a:r>
            <a:endParaRPr lang="en-US" altLang="en-US" dirty="0" smtClean="0"/>
          </a:p>
          <a:p>
            <a:pPr marL="880110" lvl="1" indent="-514350" algn="just">
              <a:buAutoNum type="romanLcPeriod" startAt="8"/>
              <a:defRPr/>
            </a:pPr>
            <a:r>
              <a:rPr lang="en-US" altLang="en-US" dirty="0" smtClean="0"/>
              <a:t>A </a:t>
            </a:r>
            <a:r>
              <a:rPr lang="en-US" altLang="en-US" dirty="0"/>
              <a:t>Council of Islamic Ideology shall be constituted referred to as the Islamic advisory </a:t>
            </a:r>
            <a:r>
              <a:rPr lang="en-US" altLang="en-US" dirty="0" smtClean="0"/>
              <a:t>council.</a:t>
            </a:r>
            <a:endParaRPr lang="en-US" altLang="en-US" dirty="0" smtClean="0"/>
          </a:p>
          <a:p>
            <a:pPr marL="880110" lvl="1" indent="-514350" algn="just">
              <a:buAutoNum type="romanLcPeriod" startAt="8"/>
              <a:defRPr/>
            </a:pPr>
            <a:r>
              <a:rPr lang="en-US" altLang="en-US" dirty="0" smtClean="0"/>
              <a:t>For </a:t>
            </a:r>
            <a:r>
              <a:rPr lang="en-US" altLang="en-US" dirty="0"/>
              <a:t>the first time, the Constitution of Pakistan gave definition of a Muslim which states: 'Muslim' means a person who believes in the unity and oneness of Allah, in the absolute and unqualified finality of the </a:t>
            </a:r>
            <a:r>
              <a:rPr lang="en-US" altLang="en-US" dirty="0" err="1"/>
              <a:t>Prophethood</a:t>
            </a:r>
            <a:r>
              <a:rPr lang="en-US" altLang="en-US" dirty="0"/>
              <a:t> of the Islamic prophet, Muhammad, and does not believe in, or </a:t>
            </a:r>
            <a:r>
              <a:rPr lang="en-US" altLang="en-US" dirty="0" err="1"/>
              <a:t>recognise</a:t>
            </a:r>
            <a:r>
              <a:rPr lang="en-US" altLang="en-US" dirty="0"/>
              <a:t> as a prophet or religious reformer, any person who claimed or claims to be a prophet, in any sense of the word or of any description whatsoever, after </a:t>
            </a:r>
            <a:r>
              <a:rPr lang="en-US" altLang="en-US" dirty="0" smtClean="0"/>
              <a:t>Muhammad.</a:t>
            </a:r>
            <a:endParaRPr lang="en-US" altLang="en-US" dirty="0" smtClean="0"/>
          </a:p>
          <a:p>
            <a:pPr marL="880110" lvl="1" indent="-514350" algn="just">
              <a:buAutoNum type="romanLcPeriod" startAt="8"/>
              <a:defRPr/>
            </a:pPr>
            <a:r>
              <a:rPr lang="en-US" altLang="en-US" dirty="0" smtClean="0"/>
              <a:t>The </a:t>
            </a:r>
            <a:r>
              <a:rPr lang="en-US" altLang="en-US" dirty="0"/>
              <a:t>state shall endeavor to strengthen the bonds of unity among Muslim </a:t>
            </a:r>
            <a:r>
              <a:rPr lang="en-US" altLang="en-US" dirty="0" smtClean="0"/>
              <a:t>countries.</a:t>
            </a:r>
            <a:endParaRPr lang="en-US" altLang="en-US" dirty="0" smtClean="0"/>
          </a:p>
          <a:p>
            <a:pPr marL="880110" lvl="1" indent="-514350" algn="just">
              <a:buAutoNum type="romanLcPeriod" startAt="8"/>
              <a:defRPr/>
            </a:pPr>
            <a:r>
              <a:rPr lang="en-US" altLang="en-US" dirty="0" smtClean="0"/>
              <a:t>The </a:t>
            </a:r>
            <a:r>
              <a:rPr lang="en-US" altLang="en-US" dirty="0"/>
              <a:t>Second Amendment to the Constitution declared for the first time the </a:t>
            </a:r>
            <a:r>
              <a:rPr lang="en-US" altLang="en-US" dirty="0" err="1"/>
              <a:t>Ahmadiyya</a:t>
            </a:r>
            <a:r>
              <a:rPr lang="en-US" altLang="en-US" dirty="0"/>
              <a:t> Community and/or the Lahori Group as non-Muslims, and their leader, Mirza Ghulam Ahmad, who claimed to be prophet of God, to which mainstream Muslims do not agree </a:t>
            </a:r>
            <a:r>
              <a:rPr lang="en-US" altLang="en-US" dirty="0" smtClean="0"/>
              <a:t>with.</a:t>
            </a:r>
            <a:endParaRPr lang="en-US" altLang="en-US" dirty="0" smtClean="0"/>
          </a:p>
        </p:txBody>
      </p:sp>
      <p:sp>
        <p:nvSpPr>
          <p:cNvPr id="2" name="Date Placeholder 1"/>
          <p:cNvSpPr>
            <a:spLocks noGrp="1"/>
          </p:cNvSpPr>
          <p:nvPr>
            <p:ph type="dt" sz="half" idx="10"/>
          </p:nvPr>
        </p:nvSpPr>
        <p:spPr/>
        <p:txBody>
          <a:bodyPr/>
          <a:lstStyle/>
          <a:p>
            <a:fld id="{9E197070-744D-4947-999F-090403B05C51}"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dirty="0"/>
          </a:p>
        </p:txBody>
      </p:sp>
    </p:spTree>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90600"/>
          </a:xfrm>
        </p:spPr>
        <p:txBody>
          <a:bodyPr/>
          <a:lstStyle/>
          <a:p>
            <a:pPr algn="ctr"/>
            <a:r>
              <a:rPr lang="en-US" b="1" dirty="0" smtClean="0"/>
              <a:t>Conclusion</a:t>
            </a:r>
            <a:r>
              <a:rPr lang="en-US" dirty="0" smtClean="0"/>
              <a:t> </a:t>
            </a:r>
            <a:endParaRPr lang="en-US" dirty="0"/>
          </a:p>
        </p:txBody>
      </p:sp>
      <p:sp>
        <p:nvSpPr>
          <p:cNvPr id="3" name="Content Placeholder 2"/>
          <p:cNvSpPr>
            <a:spLocks noGrp="1"/>
          </p:cNvSpPr>
          <p:nvPr>
            <p:ph idx="1"/>
          </p:nvPr>
        </p:nvSpPr>
        <p:spPr>
          <a:xfrm>
            <a:off x="152400" y="1143000"/>
            <a:ext cx="8839200" cy="5181600"/>
          </a:xfrm>
        </p:spPr>
        <p:txBody>
          <a:bodyPr>
            <a:normAutofit/>
          </a:bodyPr>
          <a:lstStyle/>
          <a:p>
            <a:pPr algn="just"/>
            <a:r>
              <a:rPr lang="en-US" dirty="0"/>
              <a:t>The constitution of 1973 was an expression of the balance of class forces established after the political crises of 1971 and the collapse of the military dictatorship.</a:t>
            </a:r>
            <a:endParaRPr lang="en-US" dirty="0"/>
          </a:p>
          <a:p>
            <a:pPr algn="just"/>
            <a:r>
              <a:rPr lang="en-US" dirty="0"/>
              <a:t>The present Constitution of Pakistan is characterized by such fundamental principles as a parliamentary republican system, federal state structure, and proclamation of democracy, freedom, equality, tolerance and other bourgeois-democratic freedoms, and the attainment of social justice as the supreme aim of the state.</a:t>
            </a:r>
            <a:endParaRPr lang="en-US" dirty="0"/>
          </a:p>
          <a:p>
            <a:endParaRPr lang="en-US" dirty="0"/>
          </a:p>
        </p:txBody>
      </p:sp>
      <p:sp>
        <p:nvSpPr>
          <p:cNvPr id="4" name="Date Placeholder 3"/>
          <p:cNvSpPr>
            <a:spLocks noGrp="1"/>
          </p:cNvSpPr>
          <p:nvPr>
            <p:ph type="dt" sz="half" idx="10"/>
          </p:nvPr>
        </p:nvSpPr>
        <p:spPr/>
        <p:txBody>
          <a:bodyPr/>
          <a:lstStyle/>
          <a:p>
            <a:fld id="{F05D06C6-71AC-4E25-BD00-EC4039CDC81D}" type="datetime2">
              <a:rPr lang="en-US" smtClean="0"/>
            </a:fld>
            <a:endParaRPr lang="en-US"/>
          </a:p>
        </p:txBody>
      </p:sp>
      <p:sp>
        <p:nvSpPr>
          <p:cNvPr id="5" name="Footer Placeholder 4"/>
          <p:cNvSpPr>
            <a:spLocks noGrp="1"/>
          </p:cNvSpPr>
          <p:nvPr>
            <p:ph type="ftr" sz="quarter" idx="11"/>
          </p:nvPr>
        </p:nvSpPr>
        <p:spPr/>
        <p:txBody>
          <a:bodyPr/>
          <a:lstStyle/>
          <a:p>
            <a:r>
              <a:rPr lang="en-US" smtClean="0"/>
              <a:t>Pakistan Affairs </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lstStyle/>
          <a:p>
            <a:pPr algn="ctr"/>
            <a:r>
              <a:rPr lang="en-US" b="1" dirty="0"/>
              <a:t>Comparison of Constitutions</a:t>
            </a:r>
            <a:endParaRPr lang="en-US" b="1" dirty="0"/>
          </a:p>
        </p:txBody>
      </p:sp>
      <p:sp>
        <p:nvSpPr>
          <p:cNvPr id="3" name="Text Placeholder 2"/>
          <p:cNvSpPr>
            <a:spLocks noGrp="1"/>
          </p:cNvSpPr>
          <p:nvPr>
            <p:ph type="body" idx="1"/>
          </p:nvPr>
        </p:nvSpPr>
        <p:spPr/>
        <p:txBody>
          <a:bodyPr/>
          <a:lstStyle/>
          <a:p>
            <a:pPr algn="ctr"/>
            <a:r>
              <a:rPr lang="en-US" dirty="0" smtClean="0">
                <a:solidFill>
                  <a:srgbClr val="FF0000"/>
                </a:solidFill>
              </a:rPr>
              <a:t>Constitution of 1962</a:t>
            </a:r>
            <a:endParaRPr lang="en-US" dirty="0">
              <a:solidFill>
                <a:srgbClr val="FF0000"/>
              </a:solidFill>
            </a:endParaRPr>
          </a:p>
        </p:txBody>
      </p:sp>
      <p:sp>
        <p:nvSpPr>
          <p:cNvPr id="4" name="Text Placeholder 3"/>
          <p:cNvSpPr>
            <a:spLocks noGrp="1"/>
          </p:cNvSpPr>
          <p:nvPr>
            <p:ph type="body" sz="half" idx="3"/>
          </p:nvPr>
        </p:nvSpPr>
        <p:spPr/>
        <p:txBody>
          <a:bodyPr/>
          <a:lstStyle/>
          <a:p>
            <a:pPr algn="ctr"/>
            <a:r>
              <a:rPr lang="en-US" dirty="0">
                <a:solidFill>
                  <a:srgbClr val="FF0000"/>
                </a:solidFill>
              </a:rPr>
              <a:t>Constitution of </a:t>
            </a:r>
            <a:r>
              <a:rPr lang="en-US" dirty="0" smtClean="0">
                <a:solidFill>
                  <a:srgbClr val="FF0000"/>
                </a:solidFill>
              </a:rPr>
              <a:t>1973</a:t>
            </a:r>
            <a:endParaRPr lang="en-US" dirty="0">
              <a:solidFill>
                <a:srgbClr val="FF0000"/>
              </a:solidFill>
            </a:endParaRPr>
          </a:p>
        </p:txBody>
      </p:sp>
      <p:sp>
        <p:nvSpPr>
          <p:cNvPr id="5" name="Content Placeholder 4"/>
          <p:cNvSpPr>
            <a:spLocks noGrp="1"/>
          </p:cNvSpPr>
          <p:nvPr>
            <p:ph sz="quarter" idx="2"/>
          </p:nvPr>
        </p:nvSpPr>
        <p:spPr>
          <a:xfrm>
            <a:off x="381000" y="2514600"/>
            <a:ext cx="4116388" cy="3845720"/>
          </a:xfrm>
        </p:spPr>
        <p:txBody>
          <a:bodyPr/>
          <a:lstStyle/>
          <a:p>
            <a:pPr marL="514350" indent="-514350">
              <a:buClr>
                <a:srgbClr val="FF0000"/>
              </a:buClr>
              <a:buFont typeface="+mj-lt"/>
              <a:buAutoNum type="romanLcPeriod"/>
            </a:pPr>
            <a:r>
              <a:rPr lang="en-US" dirty="0" smtClean="0"/>
              <a:t>Presidential form</a:t>
            </a:r>
            <a:endParaRPr lang="en-US" dirty="0" smtClean="0"/>
          </a:p>
          <a:p>
            <a:pPr marL="514350" indent="-514350">
              <a:buClr>
                <a:srgbClr val="FF0000"/>
              </a:buClr>
              <a:buFont typeface="+mj-lt"/>
              <a:buAutoNum type="romanLcPeriod"/>
            </a:pPr>
            <a:r>
              <a:rPr lang="en-US" dirty="0" smtClean="0"/>
              <a:t>All executive authority with the President</a:t>
            </a:r>
            <a:endParaRPr lang="en-US" dirty="0" smtClean="0"/>
          </a:p>
          <a:p>
            <a:pPr marL="514350" indent="-514350">
              <a:buClr>
                <a:srgbClr val="FF0000"/>
              </a:buClr>
              <a:buFont typeface="+mj-lt"/>
              <a:buAutoNum type="romanLcPeriod"/>
            </a:pPr>
            <a:r>
              <a:rPr lang="en-US" dirty="0" smtClean="0"/>
              <a:t>Impeachment of the president was made difficult</a:t>
            </a:r>
            <a:endParaRPr lang="en-US" dirty="0" smtClean="0"/>
          </a:p>
          <a:p>
            <a:pPr marL="514350" indent="-514350">
              <a:buClr>
                <a:srgbClr val="FF0000"/>
              </a:buClr>
              <a:buFont typeface="+mj-lt"/>
              <a:buAutoNum type="romanLcPeriod"/>
            </a:pPr>
            <a:r>
              <a:rPr lang="en-US" dirty="0" smtClean="0"/>
              <a:t>Sense of deprivation promoted among provinces</a:t>
            </a:r>
            <a:endParaRPr lang="en-US" dirty="0" smtClean="0"/>
          </a:p>
          <a:p>
            <a:pPr marL="514350" indent="-514350">
              <a:buClr>
                <a:srgbClr val="FF0000"/>
              </a:buClr>
              <a:buFont typeface="+mj-lt"/>
              <a:buAutoNum type="romanLcPeriod"/>
            </a:pPr>
            <a:r>
              <a:rPr lang="en-US" dirty="0" smtClean="0"/>
              <a:t>Unicameral therefore no oversight over legislation</a:t>
            </a:r>
            <a:endParaRPr lang="en-US" dirty="0" smtClean="0"/>
          </a:p>
          <a:p>
            <a:pPr marL="514350" indent="-514350">
              <a:buClr>
                <a:srgbClr val="FF0000"/>
              </a:buClr>
              <a:buFont typeface="+mj-lt"/>
              <a:buAutoNum type="romanLcPeriod"/>
            </a:pPr>
            <a:r>
              <a:rPr lang="en-US" dirty="0" smtClean="0"/>
              <a:t>Does not breed corruption</a:t>
            </a:r>
            <a:endParaRPr lang="en-US" dirty="0"/>
          </a:p>
        </p:txBody>
      </p:sp>
      <p:sp>
        <p:nvSpPr>
          <p:cNvPr id="6" name="Content Placeholder 5"/>
          <p:cNvSpPr>
            <a:spLocks noGrp="1"/>
          </p:cNvSpPr>
          <p:nvPr>
            <p:ph sz="quarter" idx="4"/>
          </p:nvPr>
        </p:nvSpPr>
        <p:spPr>
          <a:xfrm>
            <a:off x="4645025" y="2514600"/>
            <a:ext cx="4346575" cy="4191000"/>
          </a:xfrm>
        </p:spPr>
        <p:txBody>
          <a:bodyPr/>
          <a:lstStyle/>
          <a:p>
            <a:pPr marL="514350" indent="-514350">
              <a:buClr>
                <a:srgbClr val="FF0000"/>
              </a:buClr>
              <a:buFont typeface="+mj-lt"/>
              <a:buAutoNum type="romanLcPeriod"/>
            </a:pPr>
            <a:r>
              <a:rPr lang="en-US" dirty="0" smtClean="0"/>
              <a:t>Parliamentary form</a:t>
            </a:r>
            <a:endParaRPr lang="en-US" dirty="0" smtClean="0"/>
          </a:p>
          <a:p>
            <a:pPr marL="514350" indent="-514350">
              <a:buClr>
                <a:srgbClr val="FF0000"/>
              </a:buClr>
              <a:buFont typeface="+mj-lt"/>
              <a:buAutoNum type="romanLcPeriod"/>
            </a:pPr>
            <a:r>
              <a:rPr lang="en-US" dirty="0"/>
              <a:t>All executive authority </a:t>
            </a:r>
            <a:r>
              <a:rPr lang="en-US" dirty="0" smtClean="0"/>
              <a:t>with </a:t>
            </a:r>
            <a:r>
              <a:rPr lang="en-US" dirty="0"/>
              <a:t>the </a:t>
            </a:r>
            <a:r>
              <a:rPr lang="en-US" dirty="0" smtClean="0"/>
              <a:t>Prime Minister</a:t>
            </a:r>
            <a:endParaRPr lang="en-US" dirty="0"/>
          </a:p>
          <a:p>
            <a:pPr marL="514350" indent="-514350">
              <a:buClr>
                <a:srgbClr val="FF0000"/>
              </a:buClr>
              <a:buFont typeface="+mj-lt"/>
              <a:buAutoNum type="romanLcPeriod"/>
            </a:pPr>
            <a:r>
              <a:rPr lang="en-US" dirty="0" smtClean="0"/>
              <a:t>Removal of the prime minister was made easier</a:t>
            </a:r>
            <a:endParaRPr lang="en-US" dirty="0" smtClean="0"/>
          </a:p>
          <a:p>
            <a:pPr marL="514350" indent="-514350">
              <a:buClr>
                <a:srgbClr val="FF0000"/>
              </a:buClr>
              <a:buFont typeface="+mj-lt"/>
              <a:buAutoNum type="romanLcPeriod"/>
            </a:pPr>
            <a:r>
              <a:rPr lang="en-US" dirty="0"/>
              <a:t>Sense of </a:t>
            </a:r>
            <a:r>
              <a:rPr lang="en-US" dirty="0" smtClean="0"/>
              <a:t>equality </a:t>
            </a:r>
            <a:r>
              <a:rPr lang="en-US" dirty="0"/>
              <a:t>promoted among </a:t>
            </a:r>
            <a:r>
              <a:rPr lang="en-US" dirty="0" smtClean="0"/>
              <a:t>provinces</a:t>
            </a:r>
            <a:endParaRPr lang="en-US" dirty="0" smtClean="0"/>
          </a:p>
          <a:p>
            <a:pPr marL="514350" indent="-514350">
              <a:buClr>
                <a:srgbClr val="FF0000"/>
              </a:buClr>
              <a:buFont typeface="+mj-lt"/>
              <a:buAutoNum type="romanLcPeriod"/>
            </a:pPr>
            <a:r>
              <a:rPr lang="en-US" dirty="0" smtClean="0"/>
              <a:t>Bicameral </a:t>
            </a:r>
            <a:r>
              <a:rPr lang="en-US" dirty="0"/>
              <a:t>therefore </a:t>
            </a:r>
            <a:r>
              <a:rPr lang="en-US" dirty="0" smtClean="0"/>
              <a:t>sufficient  </a:t>
            </a:r>
            <a:r>
              <a:rPr lang="en-US" dirty="0"/>
              <a:t>oversight over </a:t>
            </a:r>
            <a:r>
              <a:rPr lang="en-US" dirty="0" smtClean="0"/>
              <a:t>legislation</a:t>
            </a:r>
            <a:endParaRPr lang="en-US" dirty="0" smtClean="0"/>
          </a:p>
          <a:p>
            <a:pPr marL="514350" indent="-514350">
              <a:buClr>
                <a:srgbClr val="FF0000"/>
              </a:buClr>
              <a:buFont typeface="+mj-lt"/>
              <a:buAutoNum type="romanLcPeriod"/>
            </a:pPr>
            <a:r>
              <a:rPr lang="en-US" dirty="0" smtClean="0"/>
              <a:t>Breeds corruption</a:t>
            </a:r>
            <a:endParaRPr lang="en-US" dirty="0"/>
          </a:p>
          <a:p>
            <a:endParaRPr lang="en-US" dirty="0"/>
          </a:p>
        </p:txBody>
      </p:sp>
      <p:sp>
        <p:nvSpPr>
          <p:cNvPr id="7" name="Date Placeholder 6"/>
          <p:cNvSpPr>
            <a:spLocks noGrp="1"/>
          </p:cNvSpPr>
          <p:nvPr>
            <p:ph type="dt" sz="half" idx="10"/>
          </p:nvPr>
        </p:nvSpPr>
        <p:spPr/>
        <p:txBody>
          <a:bodyPr/>
          <a:lstStyle/>
          <a:p>
            <a:fld id="{19A4FF3D-4E71-4F2A-8E5F-115490AED708}" type="datetime2">
              <a:rPr lang="en-US" smtClean="0"/>
            </a:fld>
            <a:endParaRPr lang="en-US"/>
          </a:p>
        </p:txBody>
      </p:sp>
      <p:sp>
        <p:nvSpPr>
          <p:cNvPr id="8" name="Footer Placeholder 7"/>
          <p:cNvSpPr>
            <a:spLocks noGrp="1"/>
          </p:cNvSpPr>
          <p:nvPr>
            <p:ph type="ftr" sz="quarter" idx="11"/>
          </p:nvPr>
        </p:nvSpPr>
        <p:spPr/>
        <p:txBody>
          <a:bodyPr/>
          <a:lstStyle/>
          <a:p>
            <a:r>
              <a:rPr lang="en-US" smtClean="0"/>
              <a:t>Pakistan Affairs </a:t>
            </a:r>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0" y="0"/>
            <a:ext cx="9165771"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1219200" y="3657600"/>
            <a:ext cx="2514600" cy="2286000"/>
          </a:xfrm>
        </p:spPr>
        <p:txBody>
          <a:bodyPr>
            <a:normAutofit/>
          </a:bodyPr>
          <a:lstStyle/>
          <a:p>
            <a:pPr algn="ctr"/>
            <a:r>
              <a:rPr lang="en-US" sz="6600" b="1" dirty="0" smtClean="0">
                <a:solidFill>
                  <a:srgbClr val="FF0000"/>
                </a:solidFill>
                <a:latin typeface="Bauhaus 93" panose="04030905020B02020C02" pitchFamily="82" charset="0"/>
                <a:ea typeface="Arial Unicode MS" panose="020B0604020202020204" pitchFamily="34" charset="-128"/>
                <a:cs typeface="Arial Unicode MS" panose="020B0604020202020204" pitchFamily="34" charset="-128"/>
              </a:rPr>
              <a:t>Thank You</a:t>
            </a:r>
            <a:endParaRPr lang="en-US" sz="6600" b="1" dirty="0">
              <a:solidFill>
                <a:srgbClr val="FF0000"/>
              </a:solidFill>
              <a:latin typeface="Bauhaus 93" panose="04030905020B02020C02" pitchFamily="82" charset="0"/>
              <a:ea typeface="Arial Unicode MS" panose="020B0604020202020204" pitchFamily="34" charset="-128"/>
              <a:cs typeface="Arial Unicode MS" panose="020B0604020202020204" pitchFamily="34" charset="-128"/>
            </a:endParaRPr>
          </a:p>
        </p:txBody>
      </p:sp>
      <p:sp>
        <p:nvSpPr>
          <p:cNvPr id="4" name="Date Placeholder 3"/>
          <p:cNvSpPr>
            <a:spLocks noGrp="1"/>
          </p:cNvSpPr>
          <p:nvPr>
            <p:ph type="dt" sz="half" idx="10"/>
          </p:nvPr>
        </p:nvSpPr>
        <p:spPr/>
        <p:txBody>
          <a:bodyPr/>
          <a:lstStyle/>
          <a:p>
            <a:fld id="{4D03B085-3E96-478A-9763-A08277231A40}" type="datetime2">
              <a:rPr lang="en-US" smtClean="0"/>
            </a:fld>
            <a:endParaRPr lang="en-US"/>
          </a:p>
        </p:txBody>
      </p:sp>
      <p:sp>
        <p:nvSpPr>
          <p:cNvPr id="5" name="Footer Placeholder 4"/>
          <p:cNvSpPr>
            <a:spLocks noGrp="1"/>
          </p:cNvSpPr>
          <p:nvPr>
            <p:ph type="ftr" sz="quarter" idx="11"/>
          </p:nvPr>
        </p:nvSpPr>
        <p:spPr/>
        <p:txBody>
          <a:bodyPr/>
          <a:lstStyle/>
          <a:p>
            <a:r>
              <a:rPr lang="en-US" smtClean="0"/>
              <a:t>Pakistan Affairs </a:t>
            </a:r>
            <a:endParaRPr lang="en-US"/>
          </a:p>
        </p:txBody>
      </p:sp>
      <p:sp>
        <p:nvSpPr>
          <p:cNvPr id="6" name="Slide Number Placeholder 5"/>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066800"/>
          </a:xfrm>
        </p:spPr>
        <p:txBody>
          <a:bodyPr/>
          <a:lstStyle/>
          <a:p>
            <a:pPr algn="ctr"/>
            <a:r>
              <a:rPr lang="en-US" b="1" dirty="0" smtClean="0"/>
              <a:t>Nature of State</a:t>
            </a:r>
            <a:endParaRPr lang="en-US" b="1" dirty="0"/>
          </a:p>
        </p:txBody>
      </p:sp>
      <p:sp>
        <p:nvSpPr>
          <p:cNvPr id="3" name="Text Placeholder 2"/>
          <p:cNvSpPr>
            <a:spLocks noGrp="1"/>
          </p:cNvSpPr>
          <p:nvPr>
            <p:ph type="body" idx="1"/>
          </p:nvPr>
        </p:nvSpPr>
        <p:spPr/>
        <p:txBody>
          <a:bodyPr/>
          <a:lstStyle/>
          <a:p>
            <a:pPr algn="ctr"/>
            <a:r>
              <a:rPr lang="en-US" dirty="0" smtClean="0">
                <a:solidFill>
                  <a:srgbClr val="FF0000"/>
                </a:solidFill>
              </a:rPr>
              <a:t>Federal State</a:t>
            </a:r>
            <a:endParaRPr lang="en-US" dirty="0">
              <a:solidFill>
                <a:srgbClr val="FF0000"/>
              </a:solidFill>
            </a:endParaRPr>
          </a:p>
        </p:txBody>
      </p:sp>
      <p:sp>
        <p:nvSpPr>
          <p:cNvPr id="4" name="Text Placeholder 3"/>
          <p:cNvSpPr>
            <a:spLocks noGrp="1"/>
          </p:cNvSpPr>
          <p:nvPr>
            <p:ph type="body" sz="half" idx="3"/>
          </p:nvPr>
        </p:nvSpPr>
        <p:spPr/>
        <p:txBody>
          <a:bodyPr/>
          <a:lstStyle/>
          <a:p>
            <a:pPr algn="ctr"/>
            <a:r>
              <a:rPr lang="en-US" dirty="0" smtClean="0">
                <a:solidFill>
                  <a:srgbClr val="FF0000"/>
                </a:solidFill>
              </a:rPr>
              <a:t>Unitary State</a:t>
            </a:r>
            <a:endParaRPr lang="en-US" dirty="0">
              <a:solidFill>
                <a:srgbClr val="FF0000"/>
              </a:solidFill>
            </a:endParaRPr>
          </a:p>
        </p:txBody>
      </p:sp>
      <p:sp>
        <p:nvSpPr>
          <p:cNvPr id="5" name="Content Placeholder 4"/>
          <p:cNvSpPr>
            <a:spLocks noGrp="1"/>
          </p:cNvSpPr>
          <p:nvPr>
            <p:ph sz="quarter" idx="2"/>
          </p:nvPr>
        </p:nvSpPr>
        <p:spPr/>
        <p:txBody>
          <a:bodyPr/>
          <a:lstStyle/>
          <a:p>
            <a:r>
              <a:rPr lang="en-US" dirty="0" smtClean="0"/>
              <a:t>All powers are devolved to the federating units</a:t>
            </a:r>
            <a:endParaRPr lang="en-US" dirty="0" smtClean="0"/>
          </a:p>
          <a:p>
            <a:endParaRPr lang="en-US" dirty="0"/>
          </a:p>
          <a:p>
            <a:r>
              <a:rPr lang="en-US" dirty="0" smtClean="0"/>
              <a:t>Center is weak</a:t>
            </a:r>
            <a:endParaRPr lang="en-US" dirty="0" smtClean="0"/>
          </a:p>
          <a:p>
            <a:endParaRPr lang="en-US" dirty="0"/>
          </a:p>
          <a:p>
            <a:r>
              <a:rPr lang="en-US" dirty="0" smtClean="0"/>
              <a:t>Examples: Pakistan, the US, </a:t>
            </a:r>
            <a:r>
              <a:rPr lang="en-US" dirty="0" err="1" smtClean="0"/>
              <a:t>etc</a:t>
            </a:r>
            <a:endParaRPr lang="en-US" dirty="0"/>
          </a:p>
        </p:txBody>
      </p:sp>
      <p:sp>
        <p:nvSpPr>
          <p:cNvPr id="6" name="Content Placeholder 5"/>
          <p:cNvSpPr>
            <a:spLocks noGrp="1"/>
          </p:cNvSpPr>
          <p:nvPr>
            <p:ph sz="quarter" idx="4"/>
          </p:nvPr>
        </p:nvSpPr>
        <p:spPr/>
        <p:txBody>
          <a:bodyPr/>
          <a:lstStyle/>
          <a:p>
            <a:r>
              <a:rPr lang="en-US" dirty="0" smtClean="0"/>
              <a:t>Powers are delegated </a:t>
            </a:r>
            <a:r>
              <a:rPr lang="en-US" dirty="0"/>
              <a:t>to the federating units</a:t>
            </a:r>
            <a:endParaRPr lang="en-US" dirty="0"/>
          </a:p>
          <a:p>
            <a:endParaRPr lang="en-US" dirty="0" smtClean="0"/>
          </a:p>
          <a:p>
            <a:r>
              <a:rPr lang="en-US" dirty="0" smtClean="0"/>
              <a:t>Center is strong</a:t>
            </a:r>
            <a:endParaRPr lang="en-US" dirty="0" smtClean="0"/>
          </a:p>
          <a:p>
            <a:endParaRPr lang="en-US" dirty="0"/>
          </a:p>
          <a:p>
            <a:r>
              <a:rPr lang="en-US" dirty="0" smtClean="0"/>
              <a:t>Examples: France, the UK, etc.</a:t>
            </a:r>
            <a:endParaRPr lang="en-US" dirty="0"/>
          </a:p>
        </p:txBody>
      </p:sp>
      <p:sp>
        <p:nvSpPr>
          <p:cNvPr id="7" name="Date Placeholder 6"/>
          <p:cNvSpPr>
            <a:spLocks noGrp="1"/>
          </p:cNvSpPr>
          <p:nvPr>
            <p:ph type="dt" sz="half" idx="10"/>
          </p:nvPr>
        </p:nvSpPr>
        <p:spPr/>
        <p:txBody>
          <a:bodyPr/>
          <a:lstStyle/>
          <a:p>
            <a:fld id="{4F9BE234-302C-49BC-BA9E-3866B99E8DEE}" type="datetime2">
              <a:rPr lang="en-US" smtClean="0"/>
            </a:fld>
            <a:endParaRPr lang="en-US"/>
          </a:p>
        </p:txBody>
      </p:sp>
      <p:sp>
        <p:nvSpPr>
          <p:cNvPr id="8" name="Footer Placeholder 7"/>
          <p:cNvSpPr>
            <a:spLocks noGrp="1"/>
          </p:cNvSpPr>
          <p:nvPr>
            <p:ph type="ftr" sz="quarter" idx="11"/>
          </p:nvPr>
        </p:nvSpPr>
        <p:spPr/>
        <p:txBody>
          <a:bodyPr/>
          <a:lstStyle/>
          <a:p>
            <a:r>
              <a:rPr lang="en-US" smtClean="0"/>
              <a:t>Pakistan Affairs </a:t>
            </a:r>
            <a:endParaRPr lang="en-US"/>
          </a:p>
        </p:txBody>
      </p:sp>
      <p:sp>
        <p:nvSpPr>
          <p:cNvPr id="9" name="Slide Number Placeholder 8"/>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a:xfrm>
            <a:off x="0" y="0"/>
            <a:ext cx="9144000" cy="990600"/>
          </a:xfrm>
        </p:spPr>
        <p:txBody>
          <a:bodyPr/>
          <a:lstStyle/>
          <a:p>
            <a:pPr algn="ctr" eaLnBrk="1" hangingPunct="1"/>
            <a:r>
              <a:rPr lang="en-US" altLang="en-US" smtClean="0"/>
              <a:t>Background</a:t>
            </a:r>
            <a:r>
              <a:rPr lang="en-US" altLang="en-US" smtClean="0">
                <a:latin typeface="BatangChe" pitchFamily="49" charset="-127"/>
              </a:rPr>
              <a:t> </a:t>
            </a:r>
            <a:endParaRPr lang="en-US" altLang="en-US" u="sng" smtClean="0">
              <a:latin typeface="BatangChe" pitchFamily="49" charset="-127"/>
            </a:endParaRPr>
          </a:p>
        </p:txBody>
      </p:sp>
      <p:sp>
        <p:nvSpPr>
          <p:cNvPr id="7171" name="Rectangle 3"/>
          <p:cNvSpPr>
            <a:spLocks noGrp="1" noChangeArrowheads="1"/>
          </p:cNvSpPr>
          <p:nvPr>
            <p:ph type="body" idx="1"/>
          </p:nvPr>
        </p:nvSpPr>
        <p:spPr>
          <a:xfrm>
            <a:off x="0" y="1066800"/>
            <a:ext cx="9144000" cy="5521325"/>
          </a:xfrm>
        </p:spPr>
        <p:txBody>
          <a:bodyPr>
            <a:normAutofit lnSpcReduction="10000"/>
          </a:bodyPr>
          <a:lstStyle/>
          <a:p>
            <a:pPr algn="just" eaLnBrk="1" hangingPunct="1">
              <a:lnSpc>
                <a:spcPct val="150000"/>
              </a:lnSpc>
              <a:defRPr/>
            </a:pPr>
            <a:r>
              <a:rPr lang="en-US" altLang="en-US" sz="2400" dirty="0" smtClean="0"/>
              <a:t>One </a:t>
            </a:r>
            <a:r>
              <a:rPr lang="en-US" altLang="en-US" sz="2400" dirty="0"/>
              <a:t>of the most uphill task for the newly created Pakistan was the framing of its comprehensive Constitution. Both India and Pakistan at their birth adopted Government of India Act of 1935 with essential amendments as the interim constitution i.e. Parliamentary and Federal in nature. </a:t>
            </a:r>
            <a:endParaRPr lang="en-US" altLang="en-US" sz="2400" dirty="0"/>
          </a:p>
          <a:p>
            <a:pPr algn="just" eaLnBrk="1" hangingPunct="1">
              <a:lnSpc>
                <a:spcPct val="150000"/>
              </a:lnSpc>
              <a:defRPr/>
            </a:pPr>
            <a:r>
              <a:rPr lang="en-US" altLang="en-US" sz="2400" dirty="0"/>
              <a:t>Quaid-e-</a:t>
            </a:r>
            <a:r>
              <a:rPr lang="en-US" altLang="en-US" sz="2400" dirty="0" err="1"/>
              <a:t>Azam</a:t>
            </a:r>
            <a:r>
              <a:rPr lang="en-US" altLang="en-US" sz="2400" dirty="0"/>
              <a:t> with his vast and strong background of handling legal matters took up this problem with urgency however gravity of other issues compelled him to pay his attention to other matters which delayed this important process of constitution making. </a:t>
            </a:r>
            <a:endParaRPr lang="en-US" altLang="en-US" sz="2400" dirty="0"/>
          </a:p>
        </p:txBody>
      </p:sp>
      <p:sp>
        <p:nvSpPr>
          <p:cNvPr id="2" name="Date Placeholder 1"/>
          <p:cNvSpPr>
            <a:spLocks noGrp="1"/>
          </p:cNvSpPr>
          <p:nvPr>
            <p:ph type="dt" sz="half" idx="10"/>
          </p:nvPr>
        </p:nvSpPr>
        <p:spPr/>
        <p:txBody>
          <a:bodyPr/>
          <a:lstStyle/>
          <a:p>
            <a:fld id="{B6AE0108-CBF2-4521-BF80-908B7B68DD20}"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457200" y="0"/>
            <a:ext cx="8229600" cy="1371600"/>
          </a:xfrm>
        </p:spPr>
        <p:txBody>
          <a:bodyPr/>
          <a:lstStyle/>
          <a:p>
            <a:pPr eaLnBrk="1" hangingPunct="1"/>
            <a:r>
              <a:rPr lang="en-US" altLang="en-US" smtClean="0"/>
              <a:t>Measures Taken by Jinnah</a:t>
            </a:r>
            <a:endParaRPr lang="en-US" altLang="en-US" smtClean="0"/>
          </a:p>
        </p:txBody>
      </p:sp>
      <p:sp>
        <p:nvSpPr>
          <p:cNvPr id="8195" name="Rectangle 3"/>
          <p:cNvSpPr>
            <a:spLocks noGrp="1" noChangeArrowheads="1"/>
          </p:cNvSpPr>
          <p:nvPr>
            <p:ph type="body" idx="1"/>
          </p:nvPr>
        </p:nvSpPr>
        <p:spPr>
          <a:xfrm>
            <a:off x="0" y="1828800"/>
            <a:ext cx="9144000" cy="5029200"/>
          </a:xfrm>
        </p:spPr>
        <p:txBody>
          <a:bodyPr/>
          <a:lstStyle/>
          <a:p>
            <a:pPr marL="533400" indent="-533400" algn="just" eaLnBrk="1" hangingPunct="1">
              <a:defRPr/>
            </a:pPr>
            <a:r>
              <a:rPr lang="en-US" altLang="en-US" dirty="0" smtClean="0"/>
              <a:t>Appointed </a:t>
            </a:r>
            <a:r>
              <a:rPr lang="en-US" altLang="en-US" dirty="0"/>
              <a:t>the first constituent assembly of Pakistan in August 1947 :</a:t>
            </a:r>
            <a:endParaRPr lang="en-US" altLang="en-US" dirty="0"/>
          </a:p>
          <a:p>
            <a:pPr marL="900430" lvl="1" indent="-533400" algn="just" eaLnBrk="1" hangingPunct="1">
              <a:buFont typeface="Wingdings" panose="05000000000000000000" pitchFamily="2" charset="2"/>
              <a:buAutoNum type="arabicPeriod"/>
              <a:defRPr/>
            </a:pPr>
            <a:r>
              <a:rPr lang="en-US" altLang="en-US" dirty="0"/>
              <a:t>69 members elected in 1945-46 election. </a:t>
            </a:r>
            <a:endParaRPr lang="en-US" altLang="en-US" dirty="0"/>
          </a:p>
          <a:p>
            <a:pPr marL="900430" lvl="1" indent="-533400" algn="just" eaLnBrk="1" hangingPunct="1">
              <a:buFont typeface="Wingdings" panose="05000000000000000000" pitchFamily="2" charset="2"/>
              <a:buAutoNum type="arabicPeriod"/>
              <a:defRPr/>
            </a:pPr>
            <a:r>
              <a:rPr lang="en-US" altLang="en-US" dirty="0"/>
              <a:t>10 members were included from princely states. </a:t>
            </a:r>
            <a:endParaRPr lang="en-US" altLang="en-US" dirty="0"/>
          </a:p>
          <a:p>
            <a:pPr marL="533400" indent="-533400" algn="just" eaLnBrk="1" hangingPunct="1">
              <a:defRPr/>
            </a:pPr>
            <a:r>
              <a:rPr lang="en-US" altLang="en-US" dirty="0"/>
              <a:t>Dual responsibility of acting as the federal legislature and constituent assembly. </a:t>
            </a:r>
            <a:endParaRPr lang="en-US" altLang="en-US" dirty="0"/>
          </a:p>
          <a:p>
            <a:pPr marL="533400" indent="-533400" algn="just" eaLnBrk="1" hangingPunct="1">
              <a:defRPr/>
            </a:pPr>
            <a:r>
              <a:rPr lang="en-US" altLang="en-US" dirty="0"/>
              <a:t>The members however lacked the essential requisites of high competence, commitment and political experience. </a:t>
            </a:r>
            <a:endParaRPr lang="en-US" altLang="en-US" dirty="0" smtClean="0"/>
          </a:p>
          <a:p>
            <a:pPr marL="533400" indent="-533400" algn="just" eaLnBrk="1" hangingPunct="1">
              <a:defRPr/>
            </a:pPr>
            <a:r>
              <a:rPr lang="en-US" altLang="en-US" dirty="0" smtClean="0"/>
              <a:t>Even </a:t>
            </a:r>
            <a:r>
              <a:rPr lang="en-US" altLang="en-US" dirty="0"/>
              <a:t>though Jinnah wanted to improve this situation but his early demise in 1948 struck another blow to fledgling Pakistan.</a:t>
            </a:r>
            <a:r>
              <a:rPr lang="en-US" altLang="en-US" dirty="0">
                <a:latin typeface="+mj-lt"/>
              </a:rPr>
              <a:t> </a:t>
            </a:r>
            <a:endParaRPr lang="en-US" altLang="en-US" dirty="0">
              <a:latin typeface="+mj-lt"/>
            </a:endParaRPr>
          </a:p>
        </p:txBody>
      </p:sp>
      <p:pic>
        <p:nvPicPr>
          <p:cNvPr id="47108" name="Picture 4" descr="muhammed-ali-jinnah-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239000" y="0"/>
            <a:ext cx="1905000" cy="190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Date Placeholder 1"/>
          <p:cNvSpPr>
            <a:spLocks noGrp="1"/>
          </p:cNvSpPr>
          <p:nvPr>
            <p:ph type="dt" sz="half" idx="10"/>
          </p:nvPr>
        </p:nvSpPr>
        <p:spPr/>
        <p:txBody>
          <a:bodyPr/>
          <a:lstStyle/>
          <a:p>
            <a:fld id="{EE7F55E2-4FFF-4C5B-87D3-9119E8841873}"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0" y="0"/>
            <a:ext cx="9144000" cy="1828800"/>
          </a:xfrm>
        </p:spPr>
        <p:txBody>
          <a:bodyPr/>
          <a:lstStyle/>
          <a:p>
            <a:pPr algn="ctr" eaLnBrk="1" hangingPunct="1"/>
            <a:r>
              <a:rPr lang="en-US" altLang="en-US" b="1" dirty="0" err="1" smtClean="0"/>
              <a:t>Liaquat</a:t>
            </a:r>
            <a:r>
              <a:rPr lang="en-US" altLang="en-US" b="1" dirty="0" smtClean="0"/>
              <a:t> Ali Khan and Objectives Resolution of 1949  </a:t>
            </a:r>
            <a:endParaRPr lang="en-US" altLang="en-US" b="1" dirty="0" smtClean="0"/>
          </a:p>
        </p:txBody>
      </p:sp>
      <p:sp>
        <p:nvSpPr>
          <p:cNvPr id="9219" name="Rectangle 3"/>
          <p:cNvSpPr>
            <a:spLocks noGrp="1" noChangeArrowheads="1"/>
          </p:cNvSpPr>
          <p:nvPr>
            <p:ph type="body" idx="1"/>
          </p:nvPr>
        </p:nvSpPr>
        <p:spPr>
          <a:xfrm>
            <a:off x="0" y="1905000"/>
            <a:ext cx="9144000" cy="3048000"/>
          </a:xfrm>
        </p:spPr>
        <p:txBody>
          <a:bodyPr/>
          <a:lstStyle/>
          <a:p>
            <a:pPr algn="just" eaLnBrk="1" hangingPunct="1">
              <a:defRPr/>
            </a:pPr>
            <a:r>
              <a:rPr lang="en-US" altLang="en-US" sz="2800" dirty="0"/>
              <a:t>Objectives resolution was passed on </a:t>
            </a:r>
            <a:r>
              <a:rPr lang="en-US" altLang="en-US" sz="2800" dirty="0" smtClean="0"/>
              <a:t>12</a:t>
            </a:r>
            <a:r>
              <a:rPr lang="en-US" altLang="en-US" sz="2800" baseline="30000" dirty="0" smtClean="0"/>
              <a:t>th</a:t>
            </a:r>
            <a:r>
              <a:rPr lang="en-US" altLang="en-US" sz="2800" dirty="0" smtClean="0"/>
              <a:t> </a:t>
            </a:r>
            <a:r>
              <a:rPr lang="en-US" altLang="en-US" sz="2800" dirty="0"/>
              <a:t>March 1949 while </a:t>
            </a:r>
            <a:r>
              <a:rPr lang="en-US" altLang="en-US" sz="2800" dirty="0" err="1"/>
              <a:t>Liaquat</a:t>
            </a:r>
            <a:r>
              <a:rPr lang="en-US" altLang="en-US" sz="2800" dirty="0"/>
              <a:t> Ali Khan was the Prime Minister and Khawaja </a:t>
            </a:r>
            <a:r>
              <a:rPr lang="en-US" altLang="en-US" sz="2800" dirty="0" err="1"/>
              <a:t>Nazimuddin</a:t>
            </a:r>
            <a:r>
              <a:rPr lang="en-US" altLang="en-US" sz="2800" dirty="0"/>
              <a:t> was the 2nd Governor General at the time. </a:t>
            </a:r>
            <a:endParaRPr lang="en-US" altLang="en-US" sz="2800" dirty="0"/>
          </a:p>
        </p:txBody>
      </p:sp>
      <p:pic>
        <p:nvPicPr>
          <p:cNvPr id="48132" name="Picture 4" descr="lak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24200" y="3581400"/>
            <a:ext cx="2743200" cy="297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Date Placeholder 1"/>
          <p:cNvSpPr>
            <a:spLocks noGrp="1"/>
          </p:cNvSpPr>
          <p:nvPr>
            <p:ph type="dt" sz="half" idx="10"/>
          </p:nvPr>
        </p:nvSpPr>
        <p:spPr/>
        <p:txBody>
          <a:bodyPr/>
          <a:lstStyle/>
          <a:p>
            <a:fld id="{F78C404F-7235-4C93-8B91-AD6292013109}"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0" y="0"/>
            <a:ext cx="9144000" cy="1066800"/>
          </a:xfrm>
        </p:spPr>
        <p:txBody>
          <a:bodyPr/>
          <a:lstStyle/>
          <a:p>
            <a:pPr algn="ctr" eaLnBrk="1" hangingPunct="1"/>
            <a:r>
              <a:rPr lang="en-US" altLang="en-US" sz="4400" b="1" smtClean="0"/>
              <a:t>Main Features of Objective Resolution</a:t>
            </a:r>
            <a:endParaRPr lang="en-US" altLang="en-US" sz="4400" b="1" smtClean="0"/>
          </a:p>
        </p:txBody>
      </p:sp>
      <p:sp>
        <p:nvSpPr>
          <p:cNvPr id="10243" name="Rectangle 3"/>
          <p:cNvSpPr>
            <a:spLocks noGrp="1" noChangeArrowheads="1"/>
          </p:cNvSpPr>
          <p:nvPr>
            <p:ph type="body" idx="1"/>
          </p:nvPr>
        </p:nvSpPr>
        <p:spPr>
          <a:xfrm>
            <a:off x="0" y="1066800"/>
            <a:ext cx="9144000" cy="5791200"/>
          </a:xfrm>
        </p:spPr>
        <p:txBody>
          <a:bodyPr/>
          <a:lstStyle/>
          <a:p>
            <a:pPr algn="just" eaLnBrk="1" hangingPunct="1">
              <a:lnSpc>
                <a:spcPct val="80000"/>
              </a:lnSpc>
              <a:defRPr/>
            </a:pPr>
            <a:r>
              <a:rPr lang="en-US" altLang="en-US" sz="2400" dirty="0" smtClean="0"/>
              <a:t>Sovereignty </a:t>
            </a:r>
            <a:r>
              <a:rPr lang="en-US" altLang="en-US" sz="2400" dirty="0"/>
              <a:t>of Allah </a:t>
            </a:r>
            <a:endParaRPr lang="en-US" altLang="en-US" sz="2400" dirty="0"/>
          </a:p>
          <a:p>
            <a:pPr algn="just" eaLnBrk="1" hangingPunct="1">
              <a:lnSpc>
                <a:spcPct val="80000"/>
              </a:lnSpc>
              <a:defRPr/>
            </a:pPr>
            <a:r>
              <a:rPr lang="en-US" altLang="en-US" sz="2400" dirty="0"/>
              <a:t>Democracy: Elected representation </a:t>
            </a:r>
            <a:endParaRPr lang="en-US" altLang="en-US" sz="2400" dirty="0"/>
          </a:p>
          <a:p>
            <a:pPr algn="just" eaLnBrk="1" hangingPunct="1">
              <a:lnSpc>
                <a:spcPct val="80000"/>
              </a:lnSpc>
              <a:defRPr/>
            </a:pPr>
            <a:r>
              <a:rPr lang="en-US" altLang="en-US" sz="2400" dirty="0"/>
              <a:t>Federal Republic based on Islamic Principles, justice, equality and tolerance with an independent judiciary plus protection of minorities </a:t>
            </a:r>
            <a:endParaRPr lang="en-US" altLang="en-US" sz="2400" dirty="0"/>
          </a:p>
          <a:p>
            <a:pPr algn="just" eaLnBrk="1" hangingPunct="1">
              <a:lnSpc>
                <a:spcPct val="80000"/>
              </a:lnSpc>
              <a:defRPr/>
            </a:pPr>
            <a:r>
              <a:rPr lang="en-US" altLang="en-US" sz="2400" dirty="0"/>
              <a:t>Muslim way of life according to teachings of Quran and Sunnah</a:t>
            </a:r>
            <a:endParaRPr lang="en-US" altLang="en-US" sz="2400" dirty="0"/>
          </a:p>
          <a:p>
            <a:pPr algn="just" eaLnBrk="1" hangingPunct="1">
              <a:lnSpc>
                <a:spcPct val="80000"/>
              </a:lnSpc>
              <a:defRPr/>
            </a:pPr>
            <a:r>
              <a:rPr lang="en-US" altLang="en-US" sz="2400" dirty="0"/>
              <a:t> After sharp criticism by religious scholars a basic principles committee was setup to review the recommendations however the report was subject to widespread criticism over its recommendations in East and West Pakistan. </a:t>
            </a:r>
            <a:endParaRPr lang="en-US" altLang="en-US" sz="2400" dirty="0"/>
          </a:p>
          <a:p>
            <a:pPr algn="just" eaLnBrk="1" hangingPunct="1">
              <a:lnSpc>
                <a:spcPct val="80000"/>
              </a:lnSpc>
              <a:defRPr/>
            </a:pPr>
            <a:r>
              <a:rPr lang="en-US" altLang="en-US" sz="2400" dirty="0"/>
              <a:t>Political crisis developed as the Prime Minister </a:t>
            </a:r>
            <a:r>
              <a:rPr lang="en-US" altLang="en-US" sz="2400" dirty="0" err="1"/>
              <a:t>Liaquat</a:t>
            </a:r>
            <a:r>
              <a:rPr lang="en-US" altLang="en-US" sz="2400" dirty="0"/>
              <a:t> Ali Khan was assassinated in 1952, after a three year delay general elections were held on 21st June 1955. Assembly met on 7th July 1955. Finally the first constitution was promulgated by the second constituent assembly on 23rd March 1956. </a:t>
            </a:r>
            <a:endParaRPr lang="en-US" altLang="en-US" sz="2400" dirty="0"/>
          </a:p>
          <a:p>
            <a:pPr eaLnBrk="1" hangingPunct="1">
              <a:lnSpc>
                <a:spcPct val="80000"/>
              </a:lnSpc>
              <a:buFont typeface="Wingdings" panose="05000000000000000000" pitchFamily="2" charset="2"/>
              <a:buNone/>
              <a:defRPr/>
            </a:pPr>
            <a:endParaRPr lang="en-US" altLang="en-US" sz="2100" b="1" dirty="0"/>
          </a:p>
          <a:p>
            <a:pPr eaLnBrk="1" hangingPunct="1">
              <a:lnSpc>
                <a:spcPct val="80000"/>
              </a:lnSpc>
              <a:defRPr/>
            </a:pPr>
            <a:endParaRPr lang="en-US" altLang="en-US" sz="2100" dirty="0"/>
          </a:p>
        </p:txBody>
      </p:sp>
      <p:sp>
        <p:nvSpPr>
          <p:cNvPr id="2" name="Date Placeholder 1"/>
          <p:cNvSpPr>
            <a:spLocks noGrp="1"/>
          </p:cNvSpPr>
          <p:nvPr>
            <p:ph type="dt" sz="half" idx="10"/>
          </p:nvPr>
        </p:nvSpPr>
        <p:spPr/>
        <p:txBody>
          <a:bodyPr/>
          <a:lstStyle/>
          <a:p>
            <a:fld id="{17192664-2809-449D-822E-76186C5B0C91}" type="datetime2">
              <a:rPr lang="en-US" smtClean="0"/>
            </a:fld>
            <a:endParaRPr lang="en-US"/>
          </a:p>
        </p:txBody>
      </p:sp>
      <p:sp>
        <p:nvSpPr>
          <p:cNvPr id="3" name="Footer Placeholder 2"/>
          <p:cNvSpPr>
            <a:spLocks noGrp="1"/>
          </p:cNvSpPr>
          <p:nvPr>
            <p:ph type="ftr" sz="quarter" idx="11"/>
          </p:nvPr>
        </p:nvSpPr>
        <p:spPr/>
        <p:txBody>
          <a:bodyPr/>
          <a:lstStyle/>
          <a:p>
            <a:r>
              <a:rPr lang="en-US" smtClean="0"/>
              <a:t>Pakistan Affairs </a:t>
            </a:r>
            <a:endParaRPr lang="en-US"/>
          </a:p>
        </p:txBody>
      </p:sp>
      <p:sp>
        <p:nvSpPr>
          <p:cNvPr id="4" name="Slide Number Placeholder 3"/>
          <p:cNvSpPr>
            <a:spLocks noGrp="1"/>
          </p:cNvSpPr>
          <p:nvPr>
            <p:ph type="sldNum" sz="quarter" idx="12"/>
          </p:nvPr>
        </p:nvSpPr>
        <p:spPr/>
        <p:txBody>
          <a:bodyPr/>
          <a:lstStyle/>
          <a:p>
            <a:fld id="{433AD6C5-534F-4B65-9607-F97C09587613}" type="slidenum">
              <a:rPr lang="en-US" smtClean="0"/>
            </a:fld>
            <a:endParaRPr lang="en-US"/>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90600"/>
          </a:xfrm>
        </p:spPr>
        <p:txBody>
          <a:bodyPr/>
          <a:lstStyle/>
          <a:p>
            <a:pPr algn="ctr"/>
            <a:r>
              <a:rPr lang="en-US" b="1" dirty="0"/>
              <a:t>The One Unit</a:t>
            </a:r>
            <a:endParaRPr lang="en-US" b="1" dirty="0"/>
          </a:p>
        </p:txBody>
      </p:sp>
      <p:sp>
        <p:nvSpPr>
          <p:cNvPr id="3" name="Content Placeholder 2"/>
          <p:cNvSpPr>
            <a:spLocks noGrp="1"/>
          </p:cNvSpPr>
          <p:nvPr>
            <p:ph idx="1"/>
          </p:nvPr>
        </p:nvSpPr>
        <p:spPr>
          <a:xfrm>
            <a:off x="76200" y="990600"/>
            <a:ext cx="8991600" cy="5791200"/>
          </a:xfrm>
        </p:spPr>
        <p:txBody>
          <a:bodyPr>
            <a:normAutofit fontScale="92500" lnSpcReduction="10000"/>
          </a:bodyPr>
          <a:lstStyle/>
          <a:p>
            <a:pPr algn="just"/>
            <a:r>
              <a:rPr lang="en-US" dirty="0"/>
              <a:t>The One Unit </a:t>
            </a:r>
            <a:r>
              <a:rPr lang="ar-AE" dirty="0" smtClean="0"/>
              <a:t> </a:t>
            </a:r>
            <a:r>
              <a:rPr lang="en-US" dirty="0"/>
              <a:t>was a geopolitical program launched by the government of Pakistan led by then-Prime Minister Muhammad Ali </a:t>
            </a:r>
            <a:r>
              <a:rPr lang="en-US" dirty="0" err="1"/>
              <a:t>Bogra</a:t>
            </a:r>
            <a:r>
              <a:rPr lang="en-US" dirty="0"/>
              <a:t> on 22 November 1954. The program was believed to be enacted after the government faced difficulty of administrating the two unequal polities of Pakistan separated from each other by more than a thousand </a:t>
            </a:r>
            <a:r>
              <a:rPr lang="en-US" dirty="0" smtClean="0"/>
              <a:t>miles.</a:t>
            </a:r>
            <a:endParaRPr lang="en-US" dirty="0" smtClean="0"/>
          </a:p>
          <a:p>
            <a:pPr algn="just"/>
            <a:r>
              <a:rPr lang="en-US" dirty="0" smtClean="0"/>
              <a:t>To </a:t>
            </a:r>
            <a:r>
              <a:rPr lang="en-US" dirty="0"/>
              <a:t>diminish the differences between the two regions, the program merged the Four Provinces of West Pakistan into a single province as was the case with East Pakistan (now Bangladesh</a:t>
            </a:r>
            <a:r>
              <a:rPr lang="en-US" dirty="0" smtClean="0"/>
              <a:t>).</a:t>
            </a:r>
            <a:endParaRPr lang="en-US" dirty="0"/>
          </a:p>
          <a:p>
            <a:pPr algn="just"/>
            <a:r>
              <a:rPr lang="en-US" dirty="0"/>
              <a:t>Pakistani scholars and researchers maintain that the One Unit program was viewed as a counterbalance against the political and population domination of the ethnic Bengali population of East Pakistan</a:t>
            </a:r>
            <a:r>
              <a:rPr lang="en-US" dirty="0" smtClean="0"/>
              <a:t>. </a:t>
            </a:r>
            <a:r>
              <a:rPr lang="en-US" dirty="0"/>
              <a:t>The One Unit program was met with great resistance and grievances from the Four Provinces since its establishment, and it remained in effect until </a:t>
            </a:r>
            <a:r>
              <a:rPr lang="en-US" dirty="0" smtClean="0"/>
              <a:t>1970.</a:t>
            </a:r>
            <a:endParaRPr lang="en-US" dirty="0"/>
          </a:p>
        </p:txBody>
      </p:sp>
      <p:sp>
        <p:nvSpPr>
          <p:cNvPr id="4" name="Date Placeholder 3"/>
          <p:cNvSpPr>
            <a:spLocks noGrp="1"/>
          </p:cNvSpPr>
          <p:nvPr>
            <p:ph type="dt" sz="half" idx="10"/>
          </p:nvPr>
        </p:nvSpPr>
        <p:spPr/>
        <p:txBody>
          <a:bodyPr/>
          <a:lstStyle/>
          <a:p>
            <a:fld id="{69A9EA75-9AAB-4A2C-BD1C-4EED5CBFD9BC}" type="datetime2">
              <a:rPr lang="en-US" smtClean="0"/>
            </a:fld>
            <a:endParaRPr lang="en-US"/>
          </a:p>
        </p:txBody>
      </p:sp>
      <p:sp>
        <p:nvSpPr>
          <p:cNvPr id="5" name="Footer Placeholder 4"/>
          <p:cNvSpPr>
            <a:spLocks noGrp="1"/>
          </p:cNvSpPr>
          <p:nvPr>
            <p:ph type="ftr" sz="quarter" idx="11"/>
          </p:nvPr>
        </p:nvSpPr>
        <p:spPr/>
        <p:txBody>
          <a:bodyPr/>
          <a:lstStyle/>
          <a:p>
            <a:r>
              <a:rPr lang="en-US" smtClean="0"/>
              <a:t>Pakistan Affairs </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Flow</Template>
  <TotalTime>0</TotalTime>
  <Words>19660</Words>
  <Application>WPS Slides</Application>
  <PresentationFormat>On-screen Show (4:3)</PresentationFormat>
  <Paragraphs>516</Paragraphs>
  <Slides>33</Slides>
  <Notes>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33</vt:i4>
      </vt:variant>
    </vt:vector>
  </HeadingPairs>
  <TitlesOfParts>
    <vt:vector size="49" baseType="lpstr">
      <vt:lpstr>Arial</vt:lpstr>
      <vt:lpstr>SimSun</vt:lpstr>
      <vt:lpstr>Wingdings</vt:lpstr>
      <vt:lpstr>Wingdings 2</vt:lpstr>
      <vt:lpstr>BatangChe</vt:lpstr>
      <vt:lpstr>Malgun Gothic</vt:lpstr>
      <vt:lpstr>Constantia</vt:lpstr>
      <vt:lpstr>Microsoft YaHei</vt:lpstr>
      <vt:lpstr>Arial Unicode MS</vt:lpstr>
      <vt:lpstr>Calibri</vt:lpstr>
      <vt:lpstr>Wingdings 2</vt:lpstr>
      <vt:lpstr>Bauhaus 93</vt:lpstr>
      <vt:lpstr>Arial Unicode MS</vt:lpstr>
      <vt:lpstr>Majalla UI</vt:lpstr>
      <vt:lpstr>AMGDT</vt:lpstr>
      <vt:lpstr>Flow</vt:lpstr>
      <vt:lpstr>PowerPoint 演示文稿</vt:lpstr>
      <vt:lpstr>Constitutions of Pakistan  </vt:lpstr>
      <vt:lpstr>Sequence </vt:lpstr>
      <vt:lpstr>Nature of State</vt:lpstr>
      <vt:lpstr>Background </vt:lpstr>
      <vt:lpstr>Measures Taken by Jinnah</vt:lpstr>
      <vt:lpstr>Liaquat Ali Khan and Objectives Resolution of 1949  </vt:lpstr>
      <vt:lpstr>Main Features of Objective Resolution</vt:lpstr>
      <vt:lpstr>The One Unit</vt:lpstr>
      <vt:lpstr>Constitution of 1956 </vt:lpstr>
      <vt:lpstr>Constitution of 1956 </vt:lpstr>
      <vt:lpstr>Constitution of 1956 </vt:lpstr>
      <vt:lpstr>Islamic Provisions of Constitution of 1956 </vt:lpstr>
      <vt:lpstr>Islamic Provisions of Constitution of 1956 </vt:lpstr>
      <vt:lpstr>Military Generals prefer Presidential Form of Constitutions</vt:lpstr>
      <vt:lpstr>Constitution of 1962 </vt:lpstr>
      <vt:lpstr>Constitution of 1962 </vt:lpstr>
      <vt:lpstr>Constitution of 1962 </vt:lpstr>
      <vt:lpstr>Constitution of 1962 </vt:lpstr>
      <vt:lpstr>Islamic Provisions of Constitution of 1962 </vt:lpstr>
      <vt:lpstr>Islamic Provisions of Constitution of 1962 </vt:lpstr>
      <vt:lpstr>Comparison Between 1956 &amp; 1962 Constitutions </vt:lpstr>
      <vt:lpstr>Comparison Between 1956 &amp; 1962 Constitutions </vt:lpstr>
      <vt:lpstr>Constitution of 1973 </vt:lpstr>
      <vt:lpstr>Constitution of 1973</vt:lpstr>
      <vt:lpstr> Constitution of 1973</vt:lpstr>
      <vt:lpstr>Constitution of 1973</vt:lpstr>
      <vt:lpstr>Constitution of 1973</vt:lpstr>
      <vt:lpstr>Islamic Provisions of Constitution of 1973 </vt:lpstr>
      <vt:lpstr>Islamic Provisions of Constitution of 1973 </vt:lpstr>
      <vt:lpstr>Conclusion </vt:lpstr>
      <vt:lpstr>Comparison of Constitutions</vt:lpstr>
      <vt:lpstr>Thank You</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Sociology</dc:title>
  <dc:creator>junejo</dc:creator>
  <cp:lastModifiedBy>Researcher Qau</cp:lastModifiedBy>
  <cp:revision>346</cp:revision>
  <cp:lastPrinted>2023-10-31T08:52:00Z</cp:lastPrinted>
  <dcterms:created xsi:type="dcterms:W3CDTF">2014-04-21T15:41:00Z</dcterms:created>
  <dcterms:modified xsi:type="dcterms:W3CDTF">2025-04-06T20:10:11Z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343073EE9B0E422F914F5CE13DC71BFB_12</vt:lpwstr>
  </property>
  <property fmtid="{D5CDD505-2E9C-101B-9397-08002B2CF9AE}" pid="3" name="KSOProductBuildVer">
    <vt:lpwstr>1033-12.2.0.20755</vt:lpwstr>
  </property>
</Properties>
</file>